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88025" cy="32918400"/>
  <p:notesSz cx="6858000" cy="9144000"/>
  <p:defaultTextStyle>
    <a:defPPr>
      <a:defRPr lang="en-US"/>
    </a:defPPr>
    <a:lvl1pPr marL="0" algn="l" defTabSz="3686678" rtl="0" eaLnBrk="1" latinLnBrk="0" hangingPunct="1">
      <a:defRPr sz="7257" kern="1200">
        <a:solidFill>
          <a:schemeClr val="tx1"/>
        </a:solidFill>
        <a:latin typeface="+mn-lt"/>
        <a:ea typeface="+mn-ea"/>
        <a:cs typeface="+mn-cs"/>
      </a:defRPr>
    </a:lvl1pPr>
    <a:lvl2pPr marL="1843339" algn="l" defTabSz="3686678" rtl="0" eaLnBrk="1" latinLnBrk="0" hangingPunct="1">
      <a:defRPr sz="7257" kern="1200">
        <a:solidFill>
          <a:schemeClr val="tx1"/>
        </a:solidFill>
        <a:latin typeface="+mn-lt"/>
        <a:ea typeface="+mn-ea"/>
        <a:cs typeface="+mn-cs"/>
      </a:defRPr>
    </a:lvl2pPr>
    <a:lvl3pPr marL="3686678" algn="l" defTabSz="3686678" rtl="0" eaLnBrk="1" latinLnBrk="0" hangingPunct="1">
      <a:defRPr sz="7257" kern="1200">
        <a:solidFill>
          <a:schemeClr val="tx1"/>
        </a:solidFill>
        <a:latin typeface="+mn-lt"/>
        <a:ea typeface="+mn-ea"/>
        <a:cs typeface="+mn-cs"/>
      </a:defRPr>
    </a:lvl3pPr>
    <a:lvl4pPr marL="5530017" algn="l" defTabSz="3686678" rtl="0" eaLnBrk="1" latinLnBrk="0" hangingPunct="1">
      <a:defRPr sz="7257" kern="1200">
        <a:solidFill>
          <a:schemeClr val="tx1"/>
        </a:solidFill>
        <a:latin typeface="+mn-lt"/>
        <a:ea typeface="+mn-ea"/>
        <a:cs typeface="+mn-cs"/>
      </a:defRPr>
    </a:lvl4pPr>
    <a:lvl5pPr marL="7373356" algn="l" defTabSz="3686678" rtl="0" eaLnBrk="1" latinLnBrk="0" hangingPunct="1">
      <a:defRPr sz="7257" kern="1200">
        <a:solidFill>
          <a:schemeClr val="tx1"/>
        </a:solidFill>
        <a:latin typeface="+mn-lt"/>
        <a:ea typeface="+mn-ea"/>
        <a:cs typeface="+mn-cs"/>
      </a:defRPr>
    </a:lvl5pPr>
    <a:lvl6pPr marL="9216695" algn="l" defTabSz="3686678" rtl="0" eaLnBrk="1" latinLnBrk="0" hangingPunct="1">
      <a:defRPr sz="7257" kern="1200">
        <a:solidFill>
          <a:schemeClr val="tx1"/>
        </a:solidFill>
        <a:latin typeface="+mn-lt"/>
        <a:ea typeface="+mn-ea"/>
        <a:cs typeface="+mn-cs"/>
      </a:defRPr>
    </a:lvl6pPr>
    <a:lvl7pPr marL="11060034" algn="l" defTabSz="3686678" rtl="0" eaLnBrk="1" latinLnBrk="0" hangingPunct="1">
      <a:defRPr sz="7257" kern="1200">
        <a:solidFill>
          <a:schemeClr val="tx1"/>
        </a:solidFill>
        <a:latin typeface="+mn-lt"/>
        <a:ea typeface="+mn-ea"/>
        <a:cs typeface="+mn-cs"/>
      </a:defRPr>
    </a:lvl7pPr>
    <a:lvl8pPr marL="12903373" algn="l" defTabSz="3686678" rtl="0" eaLnBrk="1" latinLnBrk="0" hangingPunct="1">
      <a:defRPr sz="7257" kern="1200">
        <a:solidFill>
          <a:schemeClr val="tx1"/>
        </a:solidFill>
        <a:latin typeface="+mn-lt"/>
        <a:ea typeface="+mn-ea"/>
        <a:cs typeface="+mn-cs"/>
      </a:defRPr>
    </a:lvl8pPr>
    <a:lvl9pPr marL="14746712" algn="l" defTabSz="3686678" rtl="0" eaLnBrk="1" latinLnBrk="0" hangingPunct="1">
      <a:defRPr sz="725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138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DE4"/>
    <a:srgbClr val="ED5253"/>
    <a:srgbClr val="F0EDF2"/>
    <a:srgbClr val="FF6666"/>
    <a:srgbClr val="39A5D2"/>
    <a:srgbClr val="2D3E50"/>
    <a:srgbClr val="1BBD9D"/>
    <a:srgbClr val="9D5AB5"/>
    <a:srgbClr val="F2F2F2"/>
    <a:srgbClr val="F0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386"/>
    <p:restoredTop sz="95730"/>
  </p:normalViewPr>
  <p:slideViewPr>
    <p:cSldViewPr snapToGrid="0" snapToObjects="1">
      <p:cViewPr>
        <p:scale>
          <a:sx n="60" d="100"/>
          <a:sy n="60" d="100"/>
        </p:scale>
        <p:origin x="216" y="88"/>
      </p:cViewPr>
      <p:guideLst>
        <p:guide orient="horz" pos="4296"/>
        <p:guide pos="138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A441E-CB31-1A49-A95D-B394C5D22C48}" type="datetimeFigureOut">
              <a:rPr lang="en-US" smtClean="0"/>
              <a:t>6/26/23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F8D5A-C2C6-3C46-8A89-D26D92D8711F}" type="slidenum">
              <a:rPr lang="en-US" smtClean="0"/>
              <a:t>‹#›</a:t>
            </a:fld>
            <a:endParaRPr lang="en-US"/>
          </a:p>
        </p:txBody>
      </p:sp>
    </p:spTree>
    <p:extLst>
      <p:ext uri="{BB962C8B-B14F-4D97-AF65-F5344CB8AC3E}">
        <p14:creationId xmlns:p14="http://schemas.microsoft.com/office/powerpoint/2010/main" val="1973243302"/>
      </p:ext>
    </p:extLst>
  </p:cSld>
  <p:clrMap bg1="lt1" tx1="dk1" bg2="lt2" tx2="dk2" accent1="accent1" accent2="accent2" accent3="accent3" accent4="accent4" accent5="accent5" accent6="accent6" hlink="hlink" folHlink="folHlink"/>
  <p:notesStyle>
    <a:lvl1pPr marL="0" algn="l" defTabSz="3686678" rtl="0" eaLnBrk="1" latinLnBrk="0" hangingPunct="1">
      <a:defRPr sz="4838" kern="1200">
        <a:solidFill>
          <a:schemeClr val="tx1"/>
        </a:solidFill>
        <a:latin typeface="+mn-lt"/>
        <a:ea typeface="+mn-ea"/>
        <a:cs typeface="+mn-cs"/>
      </a:defRPr>
    </a:lvl1pPr>
    <a:lvl2pPr marL="1843339" algn="l" defTabSz="3686678" rtl="0" eaLnBrk="1" latinLnBrk="0" hangingPunct="1">
      <a:defRPr sz="4838" kern="1200">
        <a:solidFill>
          <a:schemeClr val="tx1"/>
        </a:solidFill>
        <a:latin typeface="+mn-lt"/>
        <a:ea typeface="+mn-ea"/>
        <a:cs typeface="+mn-cs"/>
      </a:defRPr>
    </a:lvl2pPr>
    <a:lvl3pPr marL="3686678" algn="l" defTabSz="3686678" rtl="0" eaLnBrk="1" latinLnBrk="0" hangingPunct="1">
      <a:defRPr sz="4838" kern="1200">
        <a:solidFill>
          <a:schemeClr val="tx1"/>
        </a:solidFill>
        <a:latin typeface="+mn-lt"/>
        <a:ea typeface="+mn-ea"/>
        <a:cs typeface="+mn-cs"/>
      </a:defRPr>
    </a:lvl3pPr>
    <a:lvl4pPr marL="5530017" algn="l" defTabSz="3686678" rtl="0" eaLnBrk="1" latinLnBrk="0" hangingPunct="1">
      <a:defRPr sz="4838" kern="1200">
        <a:solidFill>
          <a:schemeClr val="tx1"/>
        </a:solidFill>
        <a:latin typeface="+mn-lt"/>
        <a:ea typeface="+mn-ea"/>
        <a:cs typeface="+mn-cs"/>
      </a:defRPr>
    </a:lvl4pPr>
    <a:lvl5pPr marL="7373356" algn="l" defTabSz="3686678" rtl="0" eaLnBrk="1" latinLnBrk="0" hangingPunct="1">
      <a:defRPr sz="4838" kern="1200">
        <a:solidFill>
          <a:schemeClr val="tx1"/>
        </a:solidFill>
        <a:latin typeface="+mn-lt"/>
        <a:ea typeface="+mn-ea"/>
        <a:cs typeface="+mn-cs"/>
      </a:defRPr>
    </a:lvl5pPr>
    <a:lvl6pPr marL="9216695" algn="l" defTabSz="3686678" rtl="0" eaLnBrk="1" latinLnBrk="0" hangingPunct="1">
      <a:defRPr sz="4838" kern="1200">
        <a:solidFill>
          <a:schemeClr val="tx1"/>
        </a:solidFill>
        <a:latin typeface="+mn-lt"/>
        <a:ea typeface="+mn-ea"/>
        <a:cs typeface="+mn-cs"/>
      </a:defRPr>
    </a:lvl6pPr>
    <a:lvl7pPr marL="11060034" algn="l" defTabSz="3686678" rtl="0" eaLnBrk="1" latinLnBrk="0" hangingPunct="1">
      <a:defRPr sz="4838" kern="1200">
        <a:solidFill>
          <a:schemeClr val="tx1"/>
        </a:solidFill>
        <a:latin typeface="+mn-lt"/>
        <a:ea typeface="+mn-ea"/>
        <a:cs typeface="+mn-cs"/>
      </a:defRPr>
    </a:lvl7pPr>
    <a:lvl8pPr marL="12903373" algn="l" defTabSz="3686678" rtl="0" eaLnBrk="1" latinLnBrk="0" hangingPunct="1">
      <a:defRPr sz="4838" kern="1200">
        <a:solidFill>
          <a:schemeClr val="tx1"/>
        </a:solidFill>
        <a:latin typeface="+mn-lt"/>
        <a:ea typeface="+mn-ea"/>
        <a:cs typeface="+mn-cs"/>
      </a:defRPr>
    </a:lvl8pPr>
    <a:lvl9pPr marL="14746712" algn="l" defTabSz="3686678"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F8D5A-C2C6-3C46-8A89-D26D92D8711F}" type="slidenum">
              <a:rPr lang="en-US" smtClean="0"/>
              <a:t>1</a:t>
            </a:fld>
            <a:endParaRPr lang="en-US"/>
          </a:p>
        </p:txBody>
      </p:sp>
    </p:spTree>
    <p:extLst>
      <p:ext uri="{BB962C8B-B14F-4D97-AF65-F5344CB8AC3E}">
        <p14:creationId xmlns:p14="http://schemas.microsoft.com/office/powerpoint/2010/main" val="672833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602" y="5387342"/>
            <a:ext cx="37304821" cy="11460480"/>
          </a:xfrm>
        </p:spPr>
        <p:txBody>
          <a:bodyPr anchor="b"/>
          <a:lstStyle>
            <a:lvl1pPr algn="ctr">
              <a:defRPr sz="28798"/>
            </a:lvl1pPr>
          </a:lstStyle>
          <a:p>
            <a:r>
              <a:rPr lang="en-US"/>
              <a:t>Click to edit Master title style</a:t>
            </a:r>
            <a:endParaRPr lang="en-US" dirty="0"/>
          </a:p>
        </p:txBody>
      </p:sp>
      <p:sp>
        <p:nvSpPr>
          <p:cNvPr id="3" name="Subtitle 2"/>
          <p:cNvSpPr>
            <a:spLocks noGrp="1"/>
          </p:cNvSpPr>
          <p:nvPr>
            <p:ph type="subTitle" idx="1"/>
          </p:nvPr>
        </p:nvSpPr>
        <p:spPr>
          <a:xfrm>
            <a:off x="5486003" y="17289782"/>
            <a:ext cx="32916019" cy="7947658"/>
          </a:xfrm>
        </p:spPr>
        <p:txBody>
          <a:bodyPr/>
          <a:lstStyle>
            <a:lvl1pPr marL="0" indent="0" algn="ctr">
              <a:buNone/>
              <a:defRPr sz="11519"/>
            </a:lvl1pPr>
            <a:lvl2pPr marL="2194423" indent="0" algn="ctr">
              <a:buNone/>
              <a:defRPr sz="9599"/>
            </a:lvl2pPr>
            <a:lvl3pPr marL="4388846" indent="0" algn="ctr">
              <a:buNone/>
              <a:defRPr sz="8639"/>
            </a:lvl3pPr>
            <a:lvl4pPr marL="6583269" indent="0" algn="ctr">
              <a:buNone/>
              <a:defRPr sz="7680"/>
            </a:lvl4pPr>
            <a:lvl5pPr marL="8777691" indent="0" algn="ctr">
              <a:buNone/>
              <a:defRPr sz="7680"/>
            </a:lvl5pPr>
            <a:lvl6pPr marL="10972114" indent="0" algn="ctr">
              <a:buNone/>
              <a:defRPr sz="7680"/>
            </a:lvl6pPr>
            <a:lvl7pPr marL="13166537" indent="0" algn="ctr">
              <a:buNone/>
              <a:defRPr sz="7680"/>
            </a:lvl7pPr>
            <a:lvl8pPr marL="15360960" indent="0" algn="ctr">
              <a:buNone/>
              <a:defRPr sz="7680"/>
            </a:lvl8pPr>
            <a:lvl9pPr marL="17555383"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FF0CD-4966-3D44-9963-6A64BA34F4CE}"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34732-B574-8649-94DB-4A0EC0579D5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3FF0CD-4966-3D44-9963-6A64BA34F4CE}"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34732-B574-8649-94DB-4A0EC0579D5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7370" y="1752600"/>
            <a:ext cx="946335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304" y="1752600"/>
            <a:ext cx="27841466"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3FF0CD-4966-3D44-9963-6A64BA34F4CE}"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34732-B574-8649-94DB-4A0EC0579D5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3FF0CD-4966-3D44-9963-6A64BA34F4CE}"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34732-B574-8649-94DB-4A0EC0579D5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446" y="8206749"/>
            <a:ext cx="37853422" cy="13693138"/>
          </a:xfrm>
        </p:spPr>
        <p:txBody>
          <a:bodyPr anchor="b"/>
          <a:lstStyle>
            <a:lvl1pPr>
              <a:defRPr sz="28798"/>
            </a:lvl1pPr>
          </a:lstStyle>
          <a:p>
            <a:r>
              <a:rPr lang="en-US"/>
              <a:t>Click to edit Master title style</a:t>
            </a:r>
            <a:endParaRPr lang="en-US" dirty="0"/>
          </a:p>
        </p:txBody>
      </p:sp>
      <p:sp>
        <p:nvSpPr>
          <p:cNvPr id="3" name="Text Placeholder 2"/>
          <p:cNvSpPr>
            <a:spLocks noGrp="1"/>
          </p:cNvSpPr>
          <p:nvPr>
            <p:ph type="body" idx="1"/>
          </p:nvPr>
        </p:nvSpPr>
        <p:spPr>
          <a:xfrm>
            <a:off x="2994446" y="22029429"/>
            <a:ext cx="37853422" cy="7200898"/>
          </a:xfrm>
        </p:spPr>
        <p:txBody>
          <a:bodyPr/>
          <a:lstStyle>
            <a:lvl1pPr marL="0" indent="0">
              <a:buNone/>
              <a:defRPr sz="11519">
                <a:solidFill>
                  <a:schemeClr val="tx1"/>
                </a:solidFill>
              </a:defRPr>
            </a:lvl1pPr>
            <a:lvl2pPr marL="2194423" indent="0">
              <a:buNone/>
              <a:defRPr sz="9599">
                <a:solidFill>
                  <a:schemeClr val="tx1">
                    <a:tint val="75000"/>
                  </a:schemeClr>
                </a:solidFill>
              </a:defRPr>
            </a:lvl2pPr>
            <a:lvl3pPr marL="4388846" indent="0">
              <a:buNone/>
              <a:defRPr sz="8639">
                <a:solidFill>
                  <a:schemeClr val="tx1">
                    <a:tint val="75000"/>
                  </a:schemeClr>
                </a:solidFill>
              </a:defRPr>
            </a:lvl3pPr>
            <a:lvl4pPr marL="6583269" indent="0">
              <a:buNone/>
              <a:defRPr sz="7680">
                <a:solidFill>
                  <a:schemeClr val="tx1">
                    <a:tint val="75000"/>
                  </a:schemeClr>
                </a:solidFill>
              </a:defRPr>
            </a:lvl4pPr>
            <a:lvl5pPr marL="8777691" indent="0">
              <a:buNone/>
              <a:defRPr sz="7680">
                <a:solidFill>
                  <a:schemeClr val="tx1">
                    <a:tint val="75000"/>
                  </a:schemeClr>
                </a:solidFill>
              </a:defRPr>
            </a:lvl5pPr>
            <a:lvl6pPr marL="10972114" indent="0">
              <a:buNone/>
              <a:defRPr sz="7680">
                <a:solidFill>
                  <a:schemeClr val="tx1">
                    <a:tint val="75000"/>
                  </a:schemeClr>
                </a:solidFill>
              </a:defRPr>
            </a:lvl6pPr>
            <a:lvl7pPr marL="13166537" indent="0">
              <a:buNone/>
              <a:defRPr sz="7680">
                <a:solidFill>
                  <a:schemeClr val="tx1">
                    <a:tint val="75000"/>
                  </a:schemeClr>
                </a:solidFill>
              </a:defRPr>
            </a:lvl7pPr>
            <a:lvl8pPr marL="15360960" indent="0">
              <a:buNone/>
              <a:defRPr sz="7680">
                <a:solidFill>
                  <a:schemeClr val="tx1">
                    <a:tint val="75000"/>
                  </a:schemeClr>
                </a:solidFill>
              </a:defRPr>
            </a:lvl8pPr>
            <a:lvl9pPr marL="17555383"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3FF0CD-4966-3D44-9963-6A64BA34F4CE}"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34732-B574-8649-94DB-4A0EC0579D5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302" y="8763000"/>
            <a:ext cx="18652411"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8312" y="8763000"/>
            <a:ext cx="18652411"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3FF0CD-4966-3D44-9963-6A64BA34F4CE}" type="datetimeFigureOut">
              <a:rPr lang="en-US" smtClean="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34732-B574-8649-94DB-4A0EC0579D5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018" y="1752607"/>
            <a:ext cx="37853422"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023" y="8069582"/>
            <a:ext cx="18566689" cy="3954778"/>
          </a:xfrm>
        </p:spPr>
        <p:txBody>
          <a:bodyPr anchor="b"/>
          <a:lstStyle>
            <a:lvl1pPr marL="0" indent="0">
              <a:buNone/>
              <a:defRPr sz="11519" b="1"/>
            </a:lvl1pPr>
            <a:lvl2pPr marL="2194423" indent="0">
              <a:buNone/>
              <a:defRPr sz="9599" b="1"/>
            </a:lvl2pPr>
            <a:lvl3pPr marL="4388846" indent="0">
              <a:buNone/>
              <a:defRPr sz="8639" b="1"/>
            </a:lvl3pPr>
            <a:lvl4pPr marL="6583269" indent="0">
              <a:buNone/>
              <a:defRPr sz="7680" b="1"/>
            </a:lvl4pPr>
            <a:lvl5pPr marL="8777691" indent="0">
              <a:buNone/>
              <a:defRPr sz="7680" b="1"/>
            </a:lvl5pPr>
            <a:lvl6pPr marL="10972114" indent="0">
              <a:buNone/>
              <a:defRPr sz="7680" b="1"/>
            </a:lvl6pPr>
            <a:lvl7pPr marL="13166537" indent="0">
              <a:buNone/>
              <a:defRPr sz="7680" b="1"/>
            </a:lvl7pPr>
            <a:lvl8pPr marL="15360960" indent="0">
              <a:buNone/>
              <a:defRPr sz="7680" b="1"/>
            </a:lvl8pPr>
            <a:lvl9pPr marL="17555383"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023" y="12024360"/>
            <a:ext cx="18566689"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8315" y="8069582"/>
            <a:ext cx="18658127" cy="3954778"/>
          </a:xfrm>
        </p:spPr>
        <p:txBody>
          <a:bodyPr anchor="b"/>
          <a:lstStyle>
            <a:lvl1pPr marL="0" indent="0">
              <a:buNone/>
              <a:defRPr sz="11519" b="1"/>
            </a:lvl1pPr>
            <a:lvl2pPr marL="2194423" indent="0">
              <a:buNone/>
              <a:defRPr sz="9599" b="1"/>
            </a:lvl2pPr>
            <a:lvl3pPr marL="4388846" indent="0">
              <a:buNone/>
              <a:defRPr sz="8639" b="1"/>
            </a:lvl3pPr>
            <a:lvl4pPr marL="6583269" indent="0">
              <a:buNone/>
              <a:defRPr sz="7680" b="1"/>
            </a:lvl4pPr>
            <a:lvl5pPr marL="8777691" indent="0">
              <a:buNone/>
              <a:defRPr sz="7680" b="1"/>
            </a:lvl5pPr>
            <a:lvl6pPr marL="10972114" indent="0">
              <a:buNone/>
              <a:defRPr sz="7680" b="1"/>
            </a:lvl6pPr>
            <a:lvl7pPr marL="13166537" indent="0">
              <a:buNone/>
              <a:defRPr sz="7680" b="1"/>
            </a:lvl7pPr>
            <a:lvl8pPr marL="15360960" indent="0">
              <a:buNone/>
              <a:defRPr sz="7680" b="1"/>
            </a:lvl8pPr>
            <a:lvl9pPr marL="17555383"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8315" y="12024360"/>
            <a:ext cx="1865812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3FF0CD-4966-3D44-9963-6A64BA34F4CE}" type="datetimeFigureOut">
              <a:rPr lang="en-US" smtClean="0"/>
              <a:t>6/26/23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334732-B574-8649-94DB-4A0EC0579D5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3FF0CD-4966-3D44-9963-6A64BA34F4CE}" type="datetimeFigureOut">
              <a:rPr lang="en-US" smtClean="0"/>
              <a:t>6/26/23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334732-B574-8649-94DB-4A0EC0579D5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3FF0CD-4966-3D44-9963-6A64BA34F4CE}" type="datetimeFigureOut">
              <a:rPr lang="en-US" smtClean="0"/>
              <a:t>6/26/23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334732-B574-8649-94DB-4A0EC0579D5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018" y="2194560"/>
            <a:ext cx="14155030" cy="7680960"/>
          </a:xfrm>
        </p:spPr>
        <p:txBody>
          <a:bodyPr anchor="b"/>
          <a:lstStyle>
            <a:lvl1pPr>
              <a:defRPr sz="15359"/>
            </a:lvl1pPr>
          </a:lstStyle>
          <a:p>
            <a:r>
              <a:rPr lang="en-US"/>
              <a:t>Click to edit Master title style</a:t>
            </a:r>
            <a:endParaRPr lang="en-US" dirty="0"/>
          </a:p>
        </p:txBody>
      </p:sp>
      <p:sp>
        <p:nvSpPr>
          <p:cNvPr id="3" name="Content Placeholder 2"/>
          <p:cNvSpPr>
            <a:spLocks noGrp="1"/>
          </p:cNvSpPr>
          <p:nvPr>
            <p:ph idx="1"/>
          </p:nvPr>
        </p:nvSpPr>
        <p:spPr>
          <a:xfrm>
            <a:off x="18658127" y="4739647"/>
            <a:ext cx="22218313" cy="23393400"/>
          </a:xfrm>
        </p:spPr>
        <p:txBody>
          <a:bodyPr/>
          <a:lstStyle>
            <a:lvl1pPr>
              <a:defRPr sz="15359"/>
            </a:lvl1pPr>
            <a:lvl2pPr>
              <a:defRPr sz="13439"/>
            </a:lvl2pPr>
            <a:lvl3pPr>
              <a:defRPr sz="11519"/>
            </a:lvl3pPr>
            <a:lvl4pPr>
              <a:defRPr sz="9599"/>
            </a:lvl4pPr>
            <a:lvl5pPr>
              <a:defRPr sz="9599"/>
            </a:lvl5pPr>
            <a:lvl6pPr>
              <a:defRPr sz="9599"/>
            </a:lvl6pPr>
            <a:lvl7pPr>
              <a:defRPr sz="9599"/>
            </a:lvl7pPr>
            <a:lvl8pPr>
              <a:defRPr sz="9599"/>
            </a:lvl8pPr>
            <a:lvl9pPr>
              <a:defRPr sz="9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018" y="9875520"/>
            <a:ext cx="14155030" cy="18295622"/>
          </a:xfrm>
        </p:spPr>
        <p:txBody>
          <a:bodyPr/>
          <a:lstStyle>
            <a:lvl1pPr marL="0" indent="0">
              <a:buNone/>
              <a:defRPr sz="7680"/>
            </a:lvl1pPr>
            <a:lvl2pPr marL="2194423" indent="0">
              <a:buNone/>
              <a:defRPr sz="6720"/>
            </a:lvl2pPr>
            <a:lvl3pPr marL="4388846" indent="0">
              <a:buNone/>
              <a:defRPr sz="5760"/>
            </a:lvl3pPr>
            <a:lvl4pPr marL="6583269" indent="0">
              <a:buNone/>
              <a:defRPr sz="4800"/>
            </a:lvl4pPr>
            <a:lvl5pPr marL="8777691" indent="0">
              <a:buNone/>
              <a:defRPr sz="4800"/>
            </a:lvl5pPr>
            <a:lvl6pPr marL="10972114" indent="0">
              <a:buNone/>
              <a:defRPr sz="4800"/>
            </a:lvl6pPr>
            <a:lvl7pPr marL="13166537" indent="0">
              <a:buNone/>
              <a:defRPr sz="4800"/>
            </a:lvl7pPr>
            <a:lvl8pPr marL="15360960" indent="0">
              <a:buNone/>
              <a:defRPr sz="4800"/>
            </a:lvl8pPr>
            <a:lvl9pPr marL="17555383"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813FF0CD-4966-3D44-9963-6A64BA34F4CE}" type="datetimeFigureOut">
              <a:rPr lang="en-US" smtClean="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34732-B574-8649-94DB-4A0EC0579D5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018" y="2194560"/>
            <a:ext cx="14155030" cy="7680960"/>
          </a:xfrm>
        </p:spPr>
        <p:txBody>
          <a:bodyPr anchor="b"/>
          <a:lstStyle>
            <a:lvl1pPr>
              <a:defRPr sz="15359"/>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8127" y="4739647"/>
            <a:ext cx="22218313" cy="23393400"/>
          </a:xfrm>
        </p:spPr>
        <p:txBody>
          <a:bodyPr anchor="t"/>
          <a:lstStyle>
            <a:lvl1pPr marL="0" indent="0">
              <a:buNone/>
              <a:defRPr sz="15359"/>
            </a:lvl1pPr>
            <a:lvl2pPr marL="2194423" indent="0">
              <a:buNone/>
              <a:defRPr sz="13439"/>
            </a:lvl2pPr>
            <a:lvl3pPr marL="4388846" indent="0">
              <a:buNone/>
              <a:defRPr sz="11519"/>
            </a:lvl3pPr>
            <a:lvl4pPr marL="6583269" indent="0">
              <a:buNone/>
              <a:defRPr sz="9599"/>
            </a:lvl4pPr>
            <a:lvl5pPr marL="8777691" indent="0">
              <a:buNone/>
              <a:defRPr sz="9599"/>
            </a:lvl5pPr>
            <a:lvl6pPr marL="10972114" indent="0">
              <a:buNone/>
              <a:defRPr sz="9599"/>
            </a:lvl6pPr>
            <a:lvl7pPr marL="13166537" indent="0">
              <a:buNone/>
              <a:defRPr sz="9599"/>
            </a:lvl7pPr>
            <a:lvl8pPr marL="15360960" indent="0">
              <a:buNone/>
              <a:defRPr sz="9599"/>
            </a:lvl8pPr>
            <a:lvl9pPr marL="17555383" indent="0">
              <a:buNone/>
              <a:defRPr sz="9599"/>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23018" y="9875520"/>
            <a:ext cx="14155030" cy="18295622"/>
          </a:xfrm>
        </p:spPr>
        <p:txBody>
          <a:bodyPr/>
          <a:lstStyle>
            <a:lvl1pPr marL="0" indent="0">
              <a:buNone/>
              <a:defRPr sz="7680"/>
            </a:lvl1pPr>
            <a:lvl2pPr marL="2194423" indent="0">
              <a:buNone/>
              <a:defRPr sz="6720"/>
            </a:lvl2pPr>
            <a:lvl3pPr marL="4388846" indent="0">
              <a:buNone/>
              <a:defRPr sz="5760"/>
            </a:lvl3pPr>
            <a:lvl4pPr marL="6583269" indent="0">
              <a:buNone/>
              <a:defRPr sz="4800"/>
            </a:lvl4pPr>
            <a:lvl5pPr marL="8777691" indent="0">
              <a:buNone/>
              <a:defRPr sz="4800"/>
            </a:lvl5pPr>
            <a:lvl6pPr marL="10972114" indent="0">
              <a:buNone/>
              <a:defRPr sz="4800"/>
            </a:lvl6pPr>
            <a:lvl7pPr marL="13166537" indent="0">
              <a:buNone/>
              <a:defRPr sz="4800"/>
            </a:lvl7pPr>
            <a:lvl8pPr marL="15360960" indent="0">
              <a:buNone/>
              <a:defRPr sz="4800"/>
            </a:lvl8pPr>
            <a:lvl9pPr marL="17555383"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813FF0CD-4966-3D44-9963-6A64BA34F4CE}" type="datetimeFigureOut">
              <a:rPr lang="en-US" smtClean="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34732-B574-8649-94DB-4A0EC0579D5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302" y="1752607"/>
            <a:ext cx="37853422"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302" y="8763000"/>
            <a:ext cx="37853422"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302" y="30510487"/>
            <a:ext cx="9874806"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13FF0CD-4966-3D44-9963-6A64BA34F4CE}" type="datetimeFigureOut">
              <a:rPr lang="en-US" smtClean="0"/>
              <a:t>6/26/23</a:t>
            </a:fld>
            <a:endParaRPr lang="en-US"/>
          </a:p>
        </p:txBody>
      </p:sp>
      <p:sp>
        <p:nvSpPr>
          <p:cNvPr id="5" name="Footer Placeholder 4"/>
          <p:cNvSpPr>
            <a:spLocks noGrp="1"/>
          </p:cNvSpPr>
          <p:nvPr>
            <p:ph type="ftr" sz="quarter" idx="3"/>
          </p:nvPr>
        </p:nvSpPr>
        <p:spPr>
          <a:xfrm>
            <a:off x="14537909" y="30510487"/>
            <a:ext cx="14812208"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5917" y="30510487"/>
            <a:ext cx="9874806"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9334732-B574-8649-94DB-4A0EC0579D57}" type="slidenum">
              <a:rPr lang="en-US" smtClean="0"/>
              <a:t>‹#›</a:t>
            </a:fld>
            <a:endParaRPr lang="en-US"/>
          </a:p>
        </p:txBody>
      </p:sp>
    </p:spTree>
    <p:extLst>
      <p:ext uri="{BB962C8B-B14F-4D97-AF65-F5344CB8AC3E}">
        <p14:creationId xmlns:p14="http://schemas.microsoft.com/office/powerpoint/2010/main" val="14323905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8846" rtl="0" eaLnBrk="1" latinLnBrk="0" hangingPunct="1">
        <a:lnSpc>
          <a:spcPct val="90000"/>
        </a:lnSpc>
        <a:spcBef>
          <a:spcPct val="0"/>
        </a:spcBef>
        <a:buNone/>
        <a:defRPr sz="21119" kern="1200">
          <a:solidFill>
            <a:schemeClr val="tx1"/>
          </a:solidFill>
          <a:latin typeface="+mj-lt"/>
          <a:ea typeface="+mj-ea"/>
          <a:cs typeface="+mj-cs"/>
        </a:defRPr>
      </a:lvl1pPr>
    </p:titleStyle>
    <p:bodyStyle>
      <a:lvl1pPr marL="1097211" indent="-1097211" algn="l" defTabSz="4388846" rtl="0" eaLnBrk="1" latinLnBrk="0" hangingPunct="1">
        <a:lnSpc>
          <a:spcPct val="90000"/>
        </a:lnSpc>
        <a:spcBef>
          <a:spcPts val="4800"/>
        </a:spcBef>
        <a:buFont typeface="Arial" panose="020B0604020202020204" pitchFamily="34" charset="0"/>
        <a:buChar char="•"/>
        <a:defRPr sz="13439" kern="1200">
          <a:solidFill>
            <a:schemeClr val="tx1"/>
          </a:solidFill>
          <a:latin typeface="+mn-lt"/>
          <a:ea typeface="+mn-ea"/>
          <a:cs typeface="+mn-cs"/>
        </a:defRPr>
      </a:lvl1pPr>
      <a:lvl2pPr marL="3291634" indent="-1097211" algn="l" defTabSz="4388846" rtl="0" eaLnBrk="1" latinLnBrk="0" hangingPunct="1">
        <a:lnSpc>
          <a:spcPct val="90000"/>
        </a:lnSpc>
        <a:spcBef>
          <a:spcPts val="2400"/>
        </a:spcBef>
        <a:buFont typeface="Arial" panose="020B0604020202020204" pitchFamily="34" charset="0"/>
        <a:buChar char="•"/>
        <a:defRPr sz="11519" kern="1200">
          <a:solidFill>
            <a:schemeClr val="tx1"/>
          </a:solidFill>
          <a:latin typeface="+mn-lt"/>
          <a:ea typeface="+mn-ea"/>
          <a:cs typeface="+mn-cs"/>
        </a:defRPr>
      </a:lvl2pPr>
      <a:lvl3pPr marL="5486057" indent="-1097211" algn="l" defTabSz="4388846" rtl="0" eaLnBrk="1" latinLnBrk="0" hangingPunct="1">
        <a:lnSpc>
          <a:spcPct val="90000"/>
        </a:lnSpc>
        <a:spcBef>
          <a:spcPts val="2400"/>
        </a:spcBef>
        <a:buFont typeface="Arial" panose="020B0604020202020204" pitchFamily="34" charset="0"/>
        <a:buChar char="•"/>
        <a:defRPr sz="9599" kern="1200">
          <a:solidFill>
            <a:schemeClr val="tx1"/>
          </a:solidFill>
          <a:latin typeface="+mn-lt"/>
          <a:ea typeface="+mn-ea"/>
          <a:cs typeface="+mn-cs"/>
        </a:defRPr>
      </a:lvl3pPr>
      <a:lvl4pPr marL="7680480" indent="-1097211" algn="l" defTabSz="4388846" rtl="0" eaLnBrk="1" latinLnBrk="0" hangingPunct="1">
        <a:lnSpc>
          <a:spcPct val="90000"/>
        </a:lnSpc>
        <a:spcBef>
          <a:spcPts val="2400"/>
        </a:spcBef>
        <a:buFont typeface="Arial" panose="020B0604020202020204" pitchFamily="34" charset="0"/>
        <a:buChar char="•"/>
        <a:defRPr sz="8639" kern="1200">
          <a:solidFill>
            <a:schemeClr val="tx1"/>
          </a:solidFill>
          <a:latin typeface="+mn-lt"/>
          <a:ea typeface="+mn-ea"/>
          <a:cs typeface="+mn-cs"/>
        </a:defRPr>
      </a:lvl4pPr>
      <a:lvl5pPr marL="9874903" indent="-1097211" algn="l" defTabSz="4388846" rtl="0" eaLnBrk="1" latinLnBrk="0" hangingPunct="1">
        <a:lnSpc>
          <a:spcPct val="90000"/>
        </a:lnSpc>
        <a:spcBef>
          <a:spcPts val="2400"/>
        </a:spcBef>
        <a:buFont typeface="Arial" panose="020B0604020202020204" pitchFamily="34" charset="0"/>
        <a:buChar char="•"/>
        <a:defRPr sz="8639" kern="1200">
          <a:solidFill>
            <a:schemeClr val="tx1"/>
          </a:solidFill>
          <a:latin typeface="+mn-lt"/>
          <a:ea typeface="+mn-ea"/>
          <a:cs typeface="+mn-cs"/>
        </a:defRPr>
      </a:lvl5pPr>
      <a:lvl6pPr marL="12069326" indent="-1097211" algn="l" defTabSz="4388846" rtl="0" eaLnBrk="1" latinLnBrk="0" hangingPunct="1">
        <a:lnSpc>
          <a:spcPct val="90000"/>
        </a:lnSpc>
        <a:spcBef>
          <a:spcPts val="2400"/>
        </a:spcBef>
        <a:buFont typeface="Arial" panose="020B0604020202020204" pitchFamily="34" charset="0"/>
        <a:buChar char="•"/>
        <a:defRPr sz="8639" kern="1200">
          <a:solidFill>
            <a:schemeClr val="tx1"/>
          </a:solidFill>
          <a:latin typeface="+mn-lt"/>
          <a:ea typeface="+mn-ea"/>
          <a:cs typeface="+mn-cs"/>
        </a:defRPr>
      </a:lvl6pPr>
      <a:lvl7pPr marL="14263748" indent="-1097211" algn="l" defTabSz="4388846" rtl="0" eaLnBrk="1" latinLnBrk="0" hangingPunct="1">
        <a:lnSpc>
          <a:spcPct val="90000"/>
        </a:lnSpc>
        <a:spcBef>
          <a:spcPts val="2400"/>
        </a:spcBef>
        <a:buFont typeface="Arial" panose="020B0604020202020204" pitchFamily="34" charset="0"/>
        <a:buChar char="•"/>
        <a:defRPr sz="8639" kern="1200">
          <a:solidFill>
            <a:schemeClr val="tx1"/>
          </a:solidFill>
          <a:latin typeface="+mn-lt"/>
          <a:ea typeface="+mn-ea"/>
          <a:cs typeface="+mn-cs"/>
        </a:defRPr>
      </a:lvl7pPr>
      <a:lvl8pPr marL="16458171" indent="-1097211" algn="l" defTabSz="4388846" rtl="0" eaLnBrk="1" latinLnBrk="0" hangingPunct="1">
        <a:lnSpc>
          <a:spcPct val="90000"/>
        </a:lnSpc>
        <a:spcBef>
          <a:spcPts val="2400"/>
        </a:spcBef>
        <a:buFont typeface="Arial" panose="020B0604020202020204" pitchFamily="34" charset="0"/>
        <a:buChar char="•"/>
        <a:defRPr sz="8639" kern="1200">
          <a:solidFill>
            <a:schemeClr val="tx1"/>
          </a:solidFill>
          <a:latin typeface="+mn-lt"/>
          <a:ea typeface="+mn-ea"/>
          <a:cs typeface="+mn-cs"/>
        </a:defRPr>
      </a:lvl8pPr>
      <a:lvl9pPr marL="18652594" indent="-1097211" algn="l" defTabSz="4388846" rtl="0" eaLnBrk="1" latinLnBrk="0" hangingPunct="1">
        <a:lnSpc>
          <a:spcPct val="90000"/>
        </a:lnSpc>
        <a:spcBef>
          <a:spcPts val="2400"/>
        </a:spcBef>
        <a:buFont typeface="Arial" panose="020B0604020202020204" pitchFamily="34" charset="0"/>
        <a:buChar char="•"/>
        <a:defRPr sz="8639" kern="1200">
          <a:solidFill>
            <a:schemeClr val="tx1"/>
          </a:solidFill>
          <a:latin typeface="+mn-lt"/>
          <a:ea typeface="+mn-ea"/>
          <a:cs typeface="+mn-cs"/>
        </a:defRPr>
      </a:lvl9pPr>
    </p:bodyStyle>
    <p:otherStyle>
      <a:defPPr>
        <a:defRPr lang="en-US"/>
      </a:defPPr>
      <a:lvl1pPr marL="0" algn="l" defTabSz="4388846" rtl="0" eaLnBrk="1" latinLnBrk="0" hangingPunct="1">
        <a:defRPr sz="8639" kern="1200">
          <a:solidFill>
            <a:schemeClr val="tx1"/>
          </a:solidFill>
          <a:latin typeface="+mn-lt"/>
          <a:ea typeface="+mn-ea"/>
          <a:cs typeface="+mn-cs"/>
        </a:defRPr>
      </a:lvl1pPr>
      <a:lvl2pPr marL="2194423" algn="l" defTabSz="4388846" rtl="0" eaLnBrk="1" latinLnBrk="0" hangingPunct="1">
        <a:defRPr sz="8639" kern="1200">
          <a:solidFill>
            <a:schemeClr val="tx1"/>
          </a:solidFill>
          <a:latin typeface="+mn-lt"/>
          <a:ea typeface="+mn-ea"/>
          <a:cs typeface="+mn-cs"/>
        </a:defRPr>
      </a:lvl2pPr>
      <a:lvl3pPr marL="4388846" algn="l" defTabSz="4388846" rtl="0" eaLnBrk="1" latinLnBrk="0" hangingPunct="1">
        <a:defRPr sz="8639" kern="1200">
          <a:solidFill>
            <a:schemeClr val="tx1"/>
          </a:solidFill>
          <a:latin typeface="+mn-lt"/>
          <a:ea typeface="+mn-ea"/>
          <a:cs typeface="+mn-cs"/>
        </a:defRPr>
      </a:lvl3pPr>
      <a:lvl4pPr marL="6583269" algn="l" defTabSz="4388846" rtl="0" eaLnBrk="1" latinLnBrk="0" hangingPunct="1">
        <a:defRPr sz="8639" kern="1200">
          <a:solidFill>
            <a:schemeClr val="tx1"/>
          </a:solidFill>
          <a:latin typeface="+mn-lt"/>
          <a:ea typeface="+mn-ea"/>
          <a:cs typeface="+mn-cs"/>
        </a:defRPr>
      </a:lvl4pPr>
      <a:lvl5pPr marL="8777691" algn="l" defTabSz="4388846" rtl="0" eaLnBrk="1" latinLnBrk="0" hangingPunct="1">
        <a:defRPr sz="8639" kern="1200">
          <a:solidFill>
            <a:schemeClr val="tx1"/>
          </a:solidFill>
          <a:latin typeface="+mn-lt"/>
          <a:ea typeface="+mn-ea"/>
          <a:cs typeface="+mn-cs"/>
        </a:defRPr>
      </a:lvl5pPr>
      <a:lvl6pPr marL="10972114" algn="l" defTabSz="4388846" rtl="0" eaLnBrk="1" latinLnBrk="0" hangingPunct="1">
        <a:defRPr sz="8639" kern="1200">
          <a:solidFill>
            <a:schemeClr val="tx1"/>
          </a:solidFill>
          <a:latin typeface="+mn-lt"/>
          <a:ea typeface="+mn-ea"/>
          <a:cs typeface="+mn-cs"/>
        </a:defRPr>
      </a:lvl6pPr>
      <a:lvl7pPr marL="13166537" algn="l" defTabSz="4388846" rtl="0" eaLnBrk="1" latinLnBrk="0" hangingPunct="1">
        <a:defRPr sz="8639" kern="1200">
          <a:solidFill>
            <a:schemeClr val="tx1"/>
          </a:solidFill>
          <a:latin typeface="+mn-lt"/>
          <a:ea typeface="+mn-ea"/>
          <a:cs typeface="+mn-cs"/>
        </a:defRPr>
      </a:lvl7pPr>
      <a:lvl8pPr marL="15360960" algn="l" defTabSz="4388846" rtl="0" eaLnBrk="1" latinLnBrk="0" hangingPunct="1">
        <a:defRPr sz="8639" kern="1200">
          <a:solidFill>
            <a:schemeClr val="tx1"/>
          </a:solidFill>
          <a:latin typeface="+mn-lt"/>
          <a:ea typeface="+mn-ea"/>
          <a:cs typeface="+mn-cs"/>
        </a:defRPr>
      </a:lvl8pPr>
      <a:lvl9pPr marL="17555383" algn="l" defTabSz="4388846" rtl="0" eaLnBrk="1" latinLnBrk="0" hangingPunct="1">
        <a:defRPr sz="863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image" Target="../media/image86.png"/><Relationship Id="rId42" Type="http://schemas.openxmlformats.org/officeDocument/2006/relationships/image" Target="../media/image10.png"/><Relationship Id="rId47" Type="http://schemas.openxmlformats.org/officeDocument/2006/relationships/image" Target="../media/image16.png"/><Relationship Id="rId63" Type="http://schemas.openxmlformats.org/officeDocument/2006/relationships/image" Target="../media/image33.png"/><Relationship Id="rId68" Type="http://schemas.openxmlformats.org/officeDocument/2006/relationships/image" Target="../media/image38.png"/><Relationship Id="rId84" Type="http://schemas.openxmlformats.org/officeDocument/2006/relationships/image" Target="../media/image53.png"/><Relationship Id="rId89" Type="http://schemas.openxmlformats.org/officeDocument/2006/relationships/image" Target="../media/image58.png"/><Relationship Id="rId112" Type="http://schemas.openxmlformats.org/officeDocument/2006/relationships/image" Target="../media/image81.png"/><Relationship Id="rId107" Type="http://schemas.openxmlformats.org/officeDocument/2006/relationships/image" Target="../media/image76.png"/><Relationship Id="rId32" Type="http://schemas.openxmlformats.org/officeDocument/2006/relationships/image" Target="../media/image3.emf"/><Relationship Id="rId37" Type="http://schemas.openxmlformats.org/officeDocument/2006/relationships/image" Target="../media/image9.png"/><Relationship Id="rId53" Type="http://schemas.openxmlformats.org/officeDocument/2006/relationships/image" Target="../media/image22.png"/><Relationship Id="rId58" Type="http://schemas.openxmlformats.org/officeDocument/2006/relationships/image" Target="../media/image28.png"/><Relationship Id="rId74" Type="http://schemas.openxmlformats.org/officeDocument/2006/relationships/image" Target="../media/image43.png"/><Relationship Id="rId79" Type="http://schemas.openxmlformats.org/officeDocument/2006/relationships/image" Target="../media/image48.png"/><Relationship Id="rId102" Type="http://schemas.openxmlformats.org/officeDocument/2006/relationships/image" Target="../media/image71.png"/><Relationship Id="rId123" Type="http://schemas.openxmlformats.org/officeDocument/2006/relationships/image" Target="../media/image92.png"/><Relationship Id="rId90" Type="http://schemas.openxmlformats.org/officeDocument/2006/relationships/image" Target="../media/image59.png"/><Relationship Id="rId95" Type="http://schemas.openxmlformats.org/officeDocument/2006/relationships/image" Target="../media/image64.png"/><Relationship Id="rId43" Type="http://schemas.openxmlformats.org/officeDocument/2006/relationships/image" Target="../media/image12.png"/><Relationship Id="rId48" Type="http://schemas.openxmlformats.org/officeDocument/2006/relationships/image" Target="../media/image17.png"/><Relationship Id="rId64" Type="http://schemas.openxmlformats.org/officeDocument/2006/relationships/image" Target="../media/image34.png"/><Relationship Id="rId69" Type="http://schemas.openxmlformats.org/officeDocument/2006/relationships/image" Target="../media/image39.png"/><Relationship Id="rId113" Type="http://schemas.openxmlformats.org/officeDocument/2006/relationships/image" Target="../media/image82.png"/><Relationship Id="rId118" Type="http://schemas.openxmlformats.org/officeDocument/2006/relationships/image" Target="../media/image87.png"/><Relationship Id="rId51" Type="http://schemas.openxmlformats.org/officeDocument/2006/relationships/image" Target="../media/image20.png"/><Relationship Id="rId72" Type="http://schemas.openxmlformats.org/officeDocument/2006/relationships/image" Target="../media/image29.png"/><Relationship Id="rId80" Type="http://schemas.openxmlformats.org/officeDocument/2006/relationships/image" Target="../media/image49.png"/><Relationship Id="rId85" Type="http://schemas.openxmlformats.org/officeDocument/2006/relationships/image" Target="../media/image54.png"/><Relationship Id="rId93" Type="http://schemas.openxmlformats.org/officeDocument/2006/relationships/image" Target="../media/image62.png"/><Relationship Id="rId98" Type="http://schemas.openxmlformats.org/officeDocument/2006/relationships/image" Target="../media/image67.png"/><Relationship Id="rId121" Type="http://schemas.openxmlformats.org/officeDocument/2006/relationships/image" Target="../media/image90.png"/><Relationship Id="rId3" Type="http://schemas.openxmlformats.org/officeDocument/2006/relationships/image" Target="../media/image1.png"/><Relationship Id="rId33" Type="http://schemas.openxmlformats.org/officeDocument/2006/relationships/image" Target="../media/image4.png"/><Relationship Id="rId38" Type="http://schemas.openxmlformats.org/officeDocument/2006/relationships/image" Target="../media/image6.png"/><Relationship Id="rId46" Type="http://schemas.openxmlformats.org/officeDocument/2006/relationships/image" Target="../media/image15.png"/><Relationship Id="rId67" Type="http://schemas.openxmlformats.org/officeDocument/2006/relationships/image" Target="../media/image37.png"/><Relationship Id="rId103" Type="http://schemas.openxmlformats.org/officeDocument/2006/relationships/image" Target="../media/image72.png"/><Relationship Id="rId108" Type="http://schemas.openxmlformats.org/officeDocument/2006/relationships/image" Target="../media/image77.png"/><Relationship Id="rId116" Type="http://schemas.openxmlformats.org/officeDocument/2006/relationships/image" Target="../media/image85.png"/><Relationship Id="rId124" Type="http://schemas.openxmlformats.org/officeDocument/2006/relationships/image" Target="../media/image93.png"/><Relationship Id="rId41" Type="http://schemas.openxmlformats.org/officeDocument/2006/relationships/image" Target="../media/image8.png"/><Relationship Id="rId54" Type="http://schemas.openxmlformats.org/officeDocument/2006/relationships/image" Target="../media/image23.png"/><Relationship Id="rId62" Type="http://schemas.openxmlformats.org/officeDocument/2006/relationships/image" Target="../media/image32.png"/><Relationship Id="rId70" Type="http://schemas.openxmlformats.org/officeDocument/2006/relationships/image" Target="../media/image40.png"/><Relationship Id="rId75" Type="http://schemas.openxmlformats.org/officeDocument/2006/relationships/image" Target="../media/image44.emf"/><Relationship Id="rId83" Type="http://schemas.openxmlformats.org/officeDocument/2006/relationships/image" Target="../media/image52.png"/><Relationship Id="rId88" Type="http://schemas.openxmlformats.org/officeDocument/2006/relationships/image" Target="../media/image57.png"/><Relationship Id="rId91" Type="http://schemas.openxmlformats.org/officeDocument/2006/relationships/image" Target="../media/image60.png"/><Relationship Id="rId96" Type="http://schemas.openxmlformats.org/officeDocument/2006/relationships/image" Target="../media/image65.png"/><Relationship Id="rId111" Type="http://schemas.openxmlformats.org/officeDocument/2006/relationships/image" Target="../media/image80.png"/><Relationship Id="rId1" Type="http://schemas.openxmlformats.org/officeDocument/2006/relationships/slideLayout" Target="../slideLayouts/slideLayout1.xml"/><Relationship Id="rId49" Type="http://schemas.openxmlformats.org/officeDocument/2006/relationships/image" Target="../media/image18.png"/><Relationship Id="rId57" Type="http://schemas.openxmlformats.org/officeDocument/2006/relationships/image" Target="../media/image27.png"/><Relationship Id="rId106" Type="http://schemas.openxmlformats.org/officeDocument/2006/relationships/image" Target="../media/image75.png"/><Relationship Id="rId114" Type="http://schemas.openxmlformats.org/officeDocument/2006/relationships/image" Target="../media/image83.png"/><Relationship Id="rId119" Type="http://schemas.openxmlformats.org/officeDocument/2006/relationships/image" Target="../media/image88.png"/><Relationship Id="rId31" Type="http://schemas.openxmlformats.org/officeDocument/2006/relationships/image" Target="../media/image25.png"/><Relationship Id="rId44" Type="http://schemas.openxmlformats.org/officeDocument/2006/relationships/image" Target="../media/image13.png"/><Relationship Id="rId52" Type="http://schemas.openxmlformats.org/officeDocument/2006/relationships/image" Target="../media/image21.png"/><Relationship Id="rId60" Type="http://schemas.openxmlformats.org/officeDocument/2006/relationships/image" Target="../media/image30.png"/><Relationship Id="rId65" Type="http://schemas.openxmlformats.org/officeDocument/2006/relationships/image" Target="../media/image35.png"/><Relationship Id="rId73" Type="http://schemas.openxmlformats.org/officeDocument/2006/relationships/image" Target="../media/image42.png"/><Relationship Id="rId78" Type="http://schemas.openxmlformats.org/officeDocument/2006/relationships/image" Target="../media/image47.png"/><Relationship Id="rId81" Type="http://schemas.openxmlformats.org/officeDocument/2006/relationships/image" Target="../media/image50.png"/><Relationship Id="rId86" Type="http://schemas.openxmlformats.org/officeDocument/2006/relationships/image" Target="../media/image55.png"/><Relationship Id="rId94" Type="http://schemas.openxmlformats.org/officeDocument/2006/relationships/image" Target="../media/image63.png"/><Relationship Id="rId99" Type="http://schemas.openxmlformats.org/officeDocument/2006/relationships/image" Target="../media/image68.png"/><Relationship Id="rId101" Type="http://schemas.openxmlformats.org/officeDocument/2006/relationships/image" Target="../media/image70.png"/><Relationship Id="rId122" Type="http://schemas.openxmlformats.org/officeDocument/2006/relationships/image" Target="../media/image91.png"/><Relationship Id="rId4" Type="http://schemas.openxmlformats.org/officeDocument/2006/relationships/image" Target="../media/image2.png"/><Relationship Id="rId39" Type="http://schemas.openxmlformats.org/officeDocument/2006/relationships/image" Target="../media/image11.png"/><Relationship Id="rId109" Type="http://schemas.openxmlformats.org/officeDocument/2006/relationships/image" Target="../media/image78.png"/><Relationship Id="rId34" Type="http://schemas.openxmlformats.org/officeDocument/2006/relationships/image" Target="../media/image5.png"/><Relationship Id="rId50" Type="http://schemas.openxmlformats.org/officeDocument/2006/relationships/image" Target="../media/image19.png"/><Relationship Id="rId55" Type="http://schemas.openxmlformats.org/officeDocument/2006/relationships/image" Target="../media/image24.png"/><Relationship Id="rId76" Type="http://schemas.openxmlformats.org/officeDocument/2006/relationships/image" Target="../media/image45.png"/><Relationship Id="rId97" Type="http://schemas.openxmlformats.org/officeDocument/2006/relationships/image" Target="../media/image66.png"/><Relationship Id="rId104" Type="http://schemas.openxmlformats.org/officeDocument/2006/relationships/image" Target="../media/image73.png"/><Relationship Id="rId120" Type="http://schemas.openxmlformats.org/officeDocument/2006/relationships/image" Target="../media/image89.png"/><Relationship Id="rId125" Type="http://schemas.openxmlformats.org/officeDocument/2006/relationships/image" Target="../media/image94.svg"/><Relationship Id="rId71" Type="http://schemas.openxmlformats.org/officeDocument/2006/relationships/image" Target="../media/image41.png"/><Relationship Id="rId92" Type="http://schemas.openxmlformats.org/officeDocument/2006/relationships/image" Target="../media/image61.png"/><Relationship Id="rId2" Type="http://schemas.openxmlformats.org/officeDocument/2006/relationships/notesSlide" Target="../notesSlides/notesSlide1.xml"/><Relationship Id="rId40" Type="http://schemas.openxmlformats.org/officeDocument/2006/relationships/image" Target="../media/image7.png"/><Relationship Id="rId45" Type="http://schemas.openxmlformats.org/officeDocument/2006/relationships/image" Target="../media/image14.png"/><Relationship Id="rId66" Type="http://schemas.openxmlformats.org/officeDocument/2006/relationships/image" Target="../media/image36.png"/><Relationship Id="rId87" Type="http://schemas.openxmlformats.org/officeDocument/2006/relationships/image" Target="../media/image56.png"/><Relationship Id="rId110" Type="http://schemas.openxmlformats.org/officeDocument/2006/relationships/image" Target="../media/image79.png"/><Relationship Id="rId115" Type="http://schemas.openxmlformats.org/officeDocument/2006/relationships/image" Target="../media/image84.png"/><Relationship Id="rId61" Type="http://schemas.openxmlformats.org/officeDocument/2006/relationships/image" Target="../media/image31.png"/><Relationship Id="rId82" Type="http://schemas.openxmlformats.org/officeDocument/2006/relationships/image" Target="../media/image51.png"/><Relationship Id="rId56" Type="http://schemas.openxmlformats.org/officeDocument/2006/relationships/image" Target="../media/image26.png"/><Relationship Id="rId77" Type="http://schemas.openxmlformats.org/officeDocument/2006/relationships/image" Target="../media/image46.png"/><Relationship Id="rId100" Type="http://schemas.openxmlformats.org/officeDocument/2006/relationships/image" Target="../media/image69.png"/><Relationship Id="rId105"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 name="Rectangle 316">
            <a:extLst>
              <a:ext uri="{FF2B5EF4-FFF2-40B4-BE49-F238E27FC236}">
                <a16:creationId xmlns:a16="http://schemas.microsoft.com/office/drawing/2014/main" id="{CA98FBDB-A2BC-2A43-99FE-F712DAC9ACD9}"/>
              </a:ext>
            </a:extLst>
          </p:cNvPr>
          <p:cNvSpPr/>
          <p:nvPr/>
        </p:nvSpPr>
        <p:spPr>
          <a:xfrm>
            <a:off x="29638816" y="3400808"/>
            <a:ext cx="372280" cy="27894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136F85-AC10-0C4A-94AD-732EFDDE39AE}"/>
              </a:ext>
            </a:extLst>
          </p:cNvPr>
          <p:cNvSpPr/>
          <p:nvPr/>
        </p:nvSpPr>
        <p:spPr>
          <a:xfrm>
            <a:off x="15172384" y="3383018"/>
            <a:ext cx="372280" cy="278507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949424" y="407716"/>
            <a:ext cx="28156878" cy="2431435"/>
          </a:xfrm>
          <a:prstGeom prst="rect">
            <a:avLst/>
          </a:prstGeom>
          <a:noFill/>
        </p:spPr>
        <p:txBody>
          <a:bodyPr wrap="square" rtlCol="0">
            <a:spAutoFit/>
          </a:bodyPr>
          <a:lstStyle/>
          <a:p>
            <a:pPr algn="ctr"/>
            <a:r>
              <a:rPr lang="en-US" sz="6000" b="1" dirty="0">
                <a:latin typeface="Goudy Old Style" panose="02020502050305020303" pitchFamily="18" charset="77"/>
                <a:ea typeface="Nexa Light" charset="0"/>
                <a:cs typeface="Nexa Light" charset="0"/>
              </a:rPr>
              <a:t>Quantum Dynamics Simulations of 2D Spectroscopy for Exciton Polaritons</a:t>
            </a:r>
          </a:p>
          <a:p>
            <a:pPr algn="ctr"/>
            <a:r>
              <a:rPr lang="en-US" sz="4400" dirty="0">
                <a:latin typeface="Goudy Old Style" charset="0"/>
                <a:ea typeface="Goudy Old Style" charset="0"/>
                <a:cs typeface="Goudy Old Style" charset="0"/>
              </a:rPr>
              <a:t>E. Mondal, E. </a:t>
            </a:r>
            <a:r>
              <a:rPr lang="en-US" sz="4400" dirty="0" err="1">
                <a:latin typeface="Goudy Old Style" charset="0"/>
                <a:ea typeface="Goudy Old Style" charset="0"/>
                <a:cs typeface="Goudy Old Style" charset="0"/>
              </a:rPr>
              <a:t>Koessler</a:t>
            </a:r>
            <a:r>
              <a:rPr lang="en-US" sz="4400" dirty="0">
                <a:latin typeface="Goudy Old Style" charset="0"/>
                <a:ea typeface="Goudy Old Style" charset="0"/>
                <a:cs typeface="Goudy Old Style" charset="0"/>
              </a:rPr>
              <a:t>, J. </a:t>
            </a:r>
            <a:r>
              <a:rPr lang="en-US" sz="4400" dirty="0" err="1">
                <a:latin typeface="Goudy Old Style" charset="0"/>
                <a:ea typeface="Goudy Old Style" charset="0"/>
                <a:cs typeface="Goudy Old Style" charset="0"/>
              </a:rPr>
              <a:t>Provazza</a:t>
            </a:r>
            <a:r>
              <a:rPr lang="en-US" sz="4400" dirty="0">
                <a:latin typeface="Goudy Old Style" charset="0"/>
                <a:ea typeface="Goudy Old Style" charset="0"/>
                <a:cs typeface="Goudy Old Style" charset="0"/>
              </a:rPr>
              <a:t>, A. N. </a:t>
            </a:r>
            <a:r>
              <a:rPr lang="en-US" sz="4400" dirty="0" err="1">
                <a:latin typeface="Goudy Old Style" charset="0"/>
                <a:ea typeface="Goudy Old Style" charset="0"/>
                <a:cs typeface="Goudy Old Style" charset="0"/>
              </a:rPr>
              <a:t>Vamivakas</a:t>
            </a:r>
            <a:r>
              <a:rPr lang="en-US" sz="4400" dirty="0">
                <a:latin typeface="Goudy Old Style" charset="0"/>
                <a:ea typeface="Goudy Old Style" charset="0"/>
                <a:cs typeface="Goudy Old Style" charset="0"/>
              </a:rPr>
              <a:t>, S. T. Cundiff, T. D. Krauss, and P. Huo </a:t>
            </a:r>
          </a:p>
          <a:p>
            <a:pPr algn="ctr"/>
            <a:r>
              <a:rPr lang="en-US" sz="4800" dirty="0">
                <a:latin typeface="Goudy Old Style" charset="0"/>
                <a:ea typeface="Goudy Old Style" charset="0"/>
                <a:cs typeface="Goudy Old Style" charset="0"/>
              </a:rPr>
              <a:t>Department of Chemistry, University of Rochester</a:t>
            </a:r>
          </a:p>
        </p:txBody>
      </p: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29" y="765508"/>
            <a:ext cx="7272577" cy="1512752"/>
          </a:xfrm>
          <a:prstGeom prst="rect">
            <a:avLst/>
          </a:prstGeom>
          <a:effectLst/>
        </p:spPr>
      </p:pic>
      <p:sp>
        <p:nvSpPr>
          <p:cNvPr id="153" name="Rectangle 152">
            <a:extLst>
              <a:ext uri="{FF2B5EF4-FFF2-40B4-BE49-F238E27FC236}">
                <a16:creationId xmlns:a16="http://schemas.microsoft.com/office/drawing/2014/main" id="{C34DD8A1-BC8A-0E49-8AD7-36B56E2E8BAD}"/>
              </a:ext>
            </a:extLst>
          </p:cNvPr>
          <p:cNvSpPr/>
          <p:nvPr/>
        </p:nvSpPr>
        <p:spPr>
          <a:xfrm>
            <a:off x="-108084" y="2872348"/>
            <a:ext cx="44159436" cy="443075"/>
          </a:xfrm>
          <a:prstGeom prst="rect">
            <a:avLst/>
          </a:pr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24337004-9981-4E46-AAD3-6F8C067D665E}"/>
              </a:ext>
            </a:extLst>
          </p:cNvPr>
          <p:cNvSpPr/>
          <p:nvPr/>
        </p:nvSpPr>
        <p:spPr>
          <a:xfrm>
            <a:off x="-199146" y="31137005"/>
            <a:ext cx="44861858" cy="1837638"/>
          </a:xfrm>
          <a:prstGeom prst="rect">
            <a:avLst/>
          </a:pr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1D74C469-7224-5102-7D5A-A325E0583CB9}"/>
              </a:ext>
            </a:extLst>
          </p:cNvPr>
          <p:cNvGrpSpPr/>
          <p:nvPr/>
        </p:nvGrpSpPr>
        <p:grpSpPr>
          <a:xfrm>
            <a:off x="35046298" y="132920"/>
            <a:ext cx="8529495" cy="3267888"/>
            <a:chOff x="35464892" y="1322609"/>
            <a:chExt cx="7257179" cy="284929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4892" y="1322609"/>
              <a:ext cx="7257179" cy="2849295"/>
            </a:xfrm>
            <a:prstGeom prst="rect">
              <a:avLst/>
            </a:prstGeom>
          </p:spPr>
        </p:pic>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61C6630-54A6-ED42-88FE-49811E2C2454}"/>
                    </a:ext>
                  </a:extLst>
                </p:cNvPr>
                <p:cNvSpPr txBox="1"/>
                <p:nvPr/>
              </p:nvSpPr>
              <p:spPr>
                <a:xfrm>
                  <a:off x="36498038" y="1617400"/>
                  <a:ext cx="602916" cy="847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FF6666"/>
                                </a:solidFill>
                                <a:latin typeface="Cambria Math" panose="02040503050406030204" pitchFamily="18" charset="0"/>
                              </a:rPr>
                            </m:ctrlPr>
                          </m:accPr>
                          <m:e>
                            <m:r>
                              <a:rPr lang="en-US" sz="5400" b="0" i="1" smtClean="0">
                                <a:solidFill>
                                  <a:srgbClr val="FF6666"/>
                                </a:solidFill>
                                <a:latin typeface="Cambria Math" panose="02040503050406030204" pitchFamily="18" charset="0"/>
                              </a:rPr>
                              <m:t>    </m:t>
                            </m:r>
                          </m:e>
                        </m:acc>
                      </m:oMath>
                    </m:oMathPara>
                  </a14:m>
                  <a:endParaRPr lang="en-US" sz="5400" dirty="0">
                    <a:latin typeface="Times" pitchFamily="2" charset="0"/>
                  </a:endParaRPr>
                </a:p>
              </p:txBody>
            </p:sp>
          </mc:Choice>
          <mc:Fallback xmlns="">
            <p:sp>
              <p:nvSpPr>
                <p:cNvPr id="109" name="TextBox 108">
                  <a:extLst>
                    <a:ext uri="{FF2B5EF4-FFF2-40B4-BE49-F238E27FC236}">
                      <a16:creationId xmlns:a16="http://schemas.microsoft.com/office/drawing/2014/main" id="{761C6630-54A6-ED42-88FE-49811E2C2454}"/>
                    </a:ext>
                  </a:extLst>
                </p:cNvPr>
                <p:cNvSpPr txBox="1">
                  <a:spLocks noRot="1" noChangeAspect="1" noMove="1" noResize="1" noEditPoints="1" noAdjustHandles="1" noChangeArrowheads="1" noChangeShapeType="1" noTextEdit="1"/>
                </p:cNvSpPr>
                <p:nvPr/>
              </p:nvSpPr>
              <p:spPr>
                <a:xfrm>
                  <a:off x="36498038" y="1617400"/>
                  <a:ext cx="602916" cy="847334"/>
                </a:xfrm>
                <a:prstGeom prst="rect">
                  <a:avLst/>
                </a:prstGeom>
                <a:blipFill>
                  <a:blip r:embed="rId31"/>
                  <a:stretch>
                    <a:fillRect l="-37500" t="-9459" r="-46429" b="-29730"/>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C606F25-7988-E190-55F0-8FB10BFFC18E}"/>
              </a:ext>
            </a:extLst>
          </p:cNvPr>
          <p:cNvGrpSpPr/>
          <p:nvPr/>
        </p:nvGrpSpPr>
        <p:grpSpPr>
          <a:xfrm>
            <a:off x="4223504" y="3491736"/>
            <a:ext cx="6668838" cy="1098221"/>
            <a:chOff x="4143799" y="4853751"/>
            <a:chExt cx="6668838" cy="1098221"/>
          </a:xfrm>
        </p:grpSpPr>
        <p:sp>
          <p:nvSpPr>
            <p:cNvPr id="171" name="Rectangle 170">
              <a:extLst>
                <a:ext uri="{FF2B5EF4-FFF2-40B4-BE49-F238E27FC236}">
                  <a16:creationId xmlns:a16="http://schemas.microsoft.com/office/drawing/2014/main" id="{5691664F-3366-B348-ACD7-94C19EDC4FBE}"/>
                </a:ext>
              </a:extLst>
            </p:cNvPr>
            <p:cNvSpPr/>
            <p:nvPr/>
          </p:nvSpPr>
          <p:spPr>
            <a:xfrm>
              <a:off x="4277350" y="4953941"/>
              <a:ext cx="6535287" cy="861745"/>
            </a:xfrm>
            <a:prstGeom prst="rect">
              <a:avLst/>
            </a:prstGeom>
            <a:solidFill>
              <a:srgbClr val="F0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98166A7-2BE3-714D-9B49-E5502C338C0D}"/>
                </a:ext>
              </a:extLst>
            </p:cNvPr>
            <p:cNvSpPr>
              <a:spLocks noChangeAspect="1"/>
            </p:cNvSpPr>
            <p:nvPr/>
          </p:nvSpPr>
          <p:spPr>
            <a:xfrm>
              <a:off x="4143799" y="4854692"/>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sp>
          <p:nvSpPr>
            <p:cNvPr id="482" name="Rectangle 481">
              <a:extLst>
                <a:ext uri="{FF2B5EF4-FFF2-40B4-BE49-F238E27FC236}">
                  <a16:creationId xmlns:a16="http://schemas.microsoft.com/office/drawing/2014/main" id="{63800824-EB93-DC46-81BB-F0F854B811E4}"/>
                </a:ext>
              </a:extLst>
            </p:cNvPr>
            <p:cNvSpPr>
              <a:spLocks noChangeAspect="1"/>
            </p:cNvSpPr>
            <p:nvPr/>
          </p:nvSpPr>
          <p:spPr>
            <a:xfrm>
              <a:off x="10602499" y="4853751"/>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grpSp>
      <p:grpSp>
        <p:nvGrpSpPr>
          <p:cNvPr id="2" name="Group 1">
            <a:extLst>
              <a:ext uri="{FF2B5EF4-FFF2-40B4-BE49-F238E27FC236}">
                <a16:creationId xmlns:a16="http://schemas.microsoft.com/office/drawing/2014/main" id="{924F811A-E0EE-0C04-C8F0-876D6F7DEEEF}"/>
              </a:ext>
            </a:extLst>
          </p:cNvPr>
          <p:cNvGrpSpPr/>
          <p:nvPr/>
        </p:nvGrpSpPr>
        <p:grpSpPr>
          <a:xfrm>
            <a:off x="19360174" y="3507305"/>
            <a:ext cx="6656358" cy="1098221"/>
            <a:chOff x="19208044" y="4599050"/>
            <a:chExt cx="6656358" cy="1098221"/>
          </a:xfrm>
        </p:grpSpPr>
        <p:sp>
          <p:nvSpPr>
            <p:cNvPr id="487" name="Rectangle 486">
              <a:extLst>
                <a:ext uri="{FF2B5EF4-FFF2-40B4-BE49-F238E27FC236}">
                  <a16:creationId xmlns:a16="http://schemas.microsoft.com/office/drawing/2014/main" id="{1111D070-5117-6D49-ABDB-CF284A9517D1}"/>
                </a:ext>
              </a:extLst>
            </p:cNvPr>
            <p:cNvSpPr/>
            <p:nvPr/>
          </p:nvSpPr>
          <p:spPr>
            <a:xfrm>
              <a:off x="19313886" y="4699240"/>
              <a:ext cx="6535287" cy="861745"/>
            </a:xfrm>
            <a:prstGeom prst="rect">
              <a:avLst/>
            </a:prstGeom>
            <a:solidFill>
              <a:srgbClr val="F0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8" name="Rectangle 487">
              <a:extLst>
                <a:ext uri="{FF2B5EF4-FFF2-40B4-BE49-F238E27FC236}">
                  <a16:creationId xmlns:a16="http://schemas.microsoft.com/office/drawing/2014/main" id="{1BD959B0-05EE-C74D-9A4A-9BA07D3497A0}"/>
                </a:ext>
              </a:extLst>
            </p:cNvPr>
            <p:cNvSpPr>
              <a:spLocks noChangeAspect="1"/>
            </p:cNvSpPr>
            <p:nvPr/>
          </p:nvSpPr>
          <p:spPr>
            <a:xfrm>
              <a:off x="19208044" y="4599991"/>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sp>
          <p:nvSpPr>
            <p:cNvPr id="489" name="TextBox 488">
              <a:extLst>
                <a:ext uri="{FF2B5EF4-FFF2-40B4-BE49-F238E27FC236}">
                  <a16:creationId xmlns:a16="http://schemas.microsoft.com/office/drawing/2014/main" id="{128FAA57-B286-464C-A8EB-2D13B1670221}"/>
                </a:ext>
              </a:extLst>
            </p:cNvPr>
            <p:cNvSpPr txBox="1"/>
            <p:nvPr/>
          </p:nvSpPr>
          <p:spPr>
            <a:xfrm>
              <a:off x="20207040" y="4699223"/>
              <a:ext cx="4925815" cy="830997"/>
            </a:xfrm>
            <a:prstGeom prst="rect">
              <a:avLst/>
            </a:prstGeom>
            <a:noFill/>
          </p:spPr>
          <p:txBody>
            <a:bodyPr wrap="square" rtlCol="0">
              <a:spAutoFit/>
            </a:bodyPr>
            <a:lstStyle/>
            <a:p>
              <a:r>
                <a:rPr lang="en-US" sz="4800" b="1" dirty="0">
                  <a:latin typeface="Goudy Old Style" panose="02020502050305020303" pitchFamily="18" charset="77"/>
                </a:rPr>
                <a:t>Linear Absorption</a:t>
              </a:r>
            </a:p>
          </p:txBody>
        </p:sp>
        <p:sp>
          <p:nvSpPr>
            <p:cNvPr id="490" name="Rectangle 489">
              <a:extLst>
                <a:ext uri="{FF2B5EF4-FFF2-40B4-BE49-F238E27FC236}">
                  <a16:creationId xmlns:a16="http://schemas.microsoft.com/office/drawing/2014/main" id="{EF1D1DD7-5F2B-6646-BB7E-9A1BC0DA6A91}"/>
                </a:ext>
              </a:extLst>
            </p:cNvPr>
            <p:cNvSpPr>
              <a:spLocks noChangeAspect="1"/>
            </p:cNvSpPr>
            <p:nvPr/>
          </p:nvSpPr>
          <p:spPr>
            <a:xfrm>
              <a:off x="25666744" y="4599050"/>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grpSp>
      <p:sp>
        <p:nvSpPr>
          <p:cNvPr id="122" name="TextBox 121">
            <a:extLst>
              <a:ext uri="{FF2B5EF4-FFF2-40B4-BE49-F238E27FC236}">
                <a16:creationId xmlns:a16="http://schemas.microsoft.com/office/drawing/2014/main" id="{C1981E71-76F2-F742-9993-D00797F5FD68}"/>
              </a:ext>
            </a:extLst>
          </p:cNvPr>
          <p:cNvSpPr txBox="1"/>
          <p:nvPr/>
        </p:nvSpPr>
        <p:spPr>
          <a:xfrm>
            <a:off x="28027478" y="31169865"/>
            <a:ext cx="2606040" cy="1754326"/>
          </a:xfrm>
          <a:prstGeom prst="rect">
            <a:avLst/>
          </a:prstGeom>
          <a:noFill/>
        </p:spPr>
        <p:txBody>
          <a:bodyPr wrap="square" rtlCol="0">
            <a:spAutoFit/>
          </a:bodyPr>
          <a:lstStyle/>
          <a:p>
            <a:pPr algn="ctr"/>
            <a:r>
              <a:rPr lang="en-US" sz="2800" dirty="0">
                <a:solidFill>
                  <a:schemeClr val="bg1"/>
                </a:solidFill>
                <a:latin typeface="Goudy Old Style" panose="02020502050305020303" pitchFamily="18" charset="77"/>
              </a:rPr>
              <a:t>CENTRE</a:t>
            </a:r>
            <a:r>
              <a:rPr lang="en-US" sz="2000" dirty="0">
                <a:solidFill>
                  <a:schemeClr val="bg1"/>
                </a:solidFill>
                <a:latin typeface="Goudy Old Style" panose="02020502050305020303" pitchFamily="18" charset="77"/>
              </a:rPr>
              <a:t> </a:t>
            </a:r>
          </a:p>
          <a:p>
            <a:pPr algn="ctr"/>
            <a:r>
              <a:rPr lang="en-US" sz="2000" i="1" dirty="0">
                <a:solidFill>
                  <a:schemeClr val="bg1"/>
                </a:solidFill>
                <a:latin typeface="Times" pitchFamily="2" charset="0"/>
              </a:rPr>
              <a:t>for</a:t>
            </a:r>
            <a:endParaRPr lang="en-US" sz="2000" i="1" dirty="0">
              <a:solidFill>
                <a:schemeClr val="bg1"/>
              </a:solidFill>
              <a:latin typeface="Goudy Old Style" panose="02020502050305020303" pitchFamily="18" charset="77"/>
            </a:endParaRPr>
          </a:p>
          <a:p>
            <a:pPr algn="ctr"/>
            <a:r>
              <a:rPr lang="en-US" sz="2000" dirty="0">
                <a:solidFill>
                  <a:schemeClr val="bg1"/>
                </a:solidFill>
                <a:latin typeface="Goudy Old Style" panose="02020502050305020303" pitchFamily="18" charset="77"/>
              </a:rPr>
              <a:t> INTEGRATED</a:t>
            </a:r>
          </a:p>
          <a:p>
            <a:pPr algn="ctr"/>
            <a:r>
              <a:rPr lang="en-US" sz="2000" dirty="0">
                <a:solidFill>
                  <a:schemeClr val="bg1"/>
                </a:solidFill>
                <a:latin typeface="Goudy Old Style" panose="02020502050305020303" pitchFamily="18" charset="77"/>
              </a:rPr>
              <a:t>RESEARCH</a:t>
            </a:r>
          </a:p>
          <a:p>
            <a:pPr algn="ctr"/>
            <a:r>
              <a:rPr lang="en-US" sz="2000" dirty="0">
                <a:solidFill>
                  <a:schemeClr val="bg1"/>
                </a:solidFill>
                <a:latin typeface="Goudy Old Style" panose="02020502050305020303" pitchFamily="18" charset="77"/>
              </a:rPr>
              <a:t>COMPUTING</a:t>
            </a:r>
          </a:p>
        </p:txBody>
      </p:sp>
      <p:sp>
        <p:nvSpPr>
          <p:cNvPr id="125" name="TextBox 124">
            <a:extLst>
              <a:ext uri="{FF2B5EF4-FFF2-40B4-BE49-F238E27FC236}">
                <a16:creationId xmlns:a16="http://schemas.microsoft.com/office/drawing/2014/main" id="{68879556-32E2-AF40-9EA7-16ED807CCEE4}"/>
              </a:ext>
            </a:extLst>
          </p:cNvPr>
          <p:cNvSpPr txBox="1"/>
          <p:nvPr/>
        </p:nvSpPr>
        <p:spPr>
          <a:xfrm>
            <a:off x="607469" y="31434093"/>
            <a:ext cx="7945167" cy="1209114"/>
          </a:xfrm>
          <a:prstGeom prst="rect">
            <a:avLst/>
          </a:prstGeom>
          <a:noFill/>
        </p:spPr>
        <p:txBody>
          <a:bodyPr wrap="square" rtlCol="0">
            <a:spAutoFit/>
          </a:bodyPr>
          <a:lstStyle/>
          <a:p>
            <a:r>
              <a:rPr lang="en-US" dirty="0">
                <a:solidFill>
                  <a:schemeClr val="bg1"/>
                </a:solidFill>
                <a:latin typeface="Goudy Old Style" panose="02020502050305020303" pitchFamily="18" charset="77"/>
              </a:rPr>
              <a:t>Acknowledgment:</a:t>
            </a:r>
          </a:p>
        </p:txBody>
      </p:sp>
      <p:sp>
        <p:nvSpPr>
          <p:cNvPr id="124" name="Rectangle 123">
            <a:extLst>
              <a:ext uri="{FF2B5EF4-FFF2-40B4-BE49-F238E27FC236}">
                <a16:creationId xmlns:a16="http://schemas.microsoft.com/office/drawing/2014/main" id="{0FE444C4-7192-544B-B0C1-14DB046F2A8C}"/>
              </a:ext>
            </a:extLst>
          </p:cNvPr>
          <p:cNvSpPr/>
          <p:nvPr/>
        </p:nvSpPr>
        <p:spPr>
          <a:xfrm>
            <a:off x="20349901" y="31439687"/>
            <a:ext cx="5760488" cy="1209114"/>
          </a:xfrm>
          <a:prstGeom prst="rect">
            <a:avLst/>
          </a:prstGeom>
        </p:spPr>
        <p:txBody>
          <a:bodyPr wrap="none">
            <a:spAutoFit/>
          </a:bodyPr>
          <a:lstStyle/>
          <a:p>
            <a:r>
              <a:rPr lang="en-US" dirty="0">
                <a:solidFill>
                  <a:schemeClr val="bg1"/>
                </a:solidFill>
                <a:latin typeface="Goudy Old Style" panose="02020502050305020303" pitchFamily="18" charset="77"/>
              </a:rPr>
              <a:t>DE-SC0022171</a:t>
            </a:r>
          </a:p>
        </p:txBody>
      </p:sp>
      <p:pic>
        <p:nvPicPr>
          <p:cNvPr id="5" name="Picture 4">
            <a:extLst>
              <a:ext uri="{FF2B5EF4-FFF2-40B4-BE49-F238E27FC236}">
                <a16:creationId xmlns:a16="http://schemas.microsoft.com/office/drawing/2014/main" id="{6A1C4655-A807-E34D-87BE-7EDE9308339A}"/>
              </a:ext>
            </a:extLst>
          </p:cNvPr>
          <p:cNvPicPr>
            <a:picLocks noChangeAspect="1"/>
          </p:cNvPicPr>
          <p:nvPr/>
        </p:nvPicPr>
        <p:blipFill>
          <a:blip r:embed="rId32"/>
          <a:stretch>
            <a:fillRect/>
          </a:stretch>
        </p:blipFill>
        <p:spPr>
          <a:xfrm>
            <a:off x="10883953" y="31478978"/>
            <a:ext cx="5656279" cy="1165798"/>
          </a:xfrm>
          <a:prstGeom prst="rect">
            <a:avLst/>
          </a:prstGeom>
        </p:spPr>
      </p:pic>
      <p:pic>
        <p:nvPicPr>
          <p:cNvPr id="70" name="Content Placeholder 5" descr="A picture containing screenshot, square, colorfulness, symmetry&#10;&#10;Description automatically generated">
            <a:extLst>
              <a:ext uri="{FF2B5EF4-FFF2-40B4-BE49-F238E27FC236}">
                <a16:creationId xmlns:a16="http://schemas.microsoft.com/office/drawing/2014/main" id="{CDD44500-9136-2A38-4836-EAD8ABAA8D89}"/>
              </a:ext>
            </a:extLst>
          </p:cNvPr>
          <p:cNvPicPr>
            <a:picLocks noChangeAspect="1"/>
          </p:cNvPicPr>
          <p:nvPr/>
        </p:nvPicPr>
        <p:blipFill>
          <a:blip r:embed="rId33"/>
          <a:stretch>
            <a:fillRect/>
          </a:stretch>
        </p:blipFill>
        <p:spPr>
          <a:xfrm>
            <a:off x="7068207" y="22376348"/>
            <a:ext cx="7836291" cy="8543736"/>
          </a:xfrm>
          <a:prstGeom prst="rect">
            <a:avLst/>
          </a:prstGeom>
        </p:spPr>
      </p:pic>
      <p:grpSp>
        <p:nvGrpSpPr>
          <p:cNvPr id="93" name="Group 92">
            <a:extLst>
              <a:ext uri="{FF2B5EF4-FFF2-40B4-BE49-F238E27FC236}">
                <a16:creationId xmlns:a16="http://schemas.microsoft.com/office/drawing/2014/main" id="{787CF1E4-EE4C-D6A5-9188-9189DCB873EC}"/>
              </a:ext>
            </a:extLst>
          </p:cNvPr>
          <p:cNvGrpSpPr/>
          <p:nvPr/>
        </p:nvGrpSpPr>
        <p:grpSpPr>
          <a:xfrm>
            <a:off x="16586814" y="8119595"/>
            <a:ext cx="11318026" cy="5052449"/>
            <a:chOff x="16171146" y="12854223"/>
            <a:chExt cx="9546469" cy="4111363"/>
          </a:xfrm>
        </p:grpSpPr>
        <p:grpSp>
          <p:nvGrpSpPr>
            <p:cNvPr id="83" name="Group 82">
              <a:extLst>
                <a:ext uri="{FF2B5EF4-FFF2-40B4-BE49-F238E27FC236}">
                  <a16:creationId xmlns:a16="http://schemas.microsoft.com/office/drawing/2014/main" id="{65883643-AAB0-81AB-7AEE-FBA085A63367}"/>
                </a:ext>
              </a:extLst>
            </p:cNvPr>
            <p:cNvGrpSpPr/>
            <p:nvPr/>
          </p:nvGrpSpPr>
          <p:grpSpPr>
            <a:xfrm>
              <a:off x="16171146" y="12869203"/>
              <a:ext cx="5185579" cy="4089967"/>
              <a:chOff x="532244" y="2266382"/>
              <a:chExt cx="5185579" cy="4089967"/>
            </a:xfrm>
          </p:grpSpPr>
          <p:pic>
            <p:nvPicPr>
              <p:cNvPr id="86" name="Picture 85" descr="Icon&#10;&#10;Description automatically generated">
                <a:extLst>
                  <a:ext uri="{FF2B5EF4-FFF2-40B4-BE49-F238E27FC236}">
                    <a16:creationId xmlns:a16="http://schemas.microsoft.com/office/drawing/2014/main" id="{09255523-C933-28F6-DC59-40F42C6DEC82}"/>
                  </a:ext>
                </a:extLst>
              </p:cNvPr>
              <p:cNvPicPr>
                <a:picLocks noChangeAspect="1"/>
              </p:cNvPicPr>
              <p:nvPr/>
            </p:nvPicPr>
            <p:blipFill>
              <a:blip r:embed="rId34"/>
              <a:stretch>
                <a:fillRect/>
              </a:stretch>
            </p:blipFill>
            <p:spPr>
              <a:xfrm>
                <a:off x="532244" y="2457856"/>
                <a:ext cx="5185579" cy="3898493"/>
              </a:xfrm>
              <a:prstGeom prst="rect">
                <a:avLst/>
              </a:prstGeom>
            </p:spPr>
          </p:pic>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59B7F7A-D5D1-A398-9BA8-81B955B12460}"/>
                      </a:ext>
                    </a:extLst>
                  </p:cNvPr>
                  <p:cNvSpPr txBox="1"/>
                  <p:nvPr/>
                </p:nvSpPr>
                <p:spPr>
                  <a:xfrm>
                    <a:off x="2376608" y="2266382"/>
                    <a:ext cx="1579850" cy="267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n-US" sz="2400" b="0" i="0" smtClean="0">
                                  <a:latin typeface="Cambria Math" panose="02040503050406030204" pitchFamily="18" charset="0"/>
                                </a:rPr>
                                <m:t>g</m:t>
                              </m:r>
                            </m:e>
                            <m:sub>
                              <m:r>
                                <m:rPr>
                                  <m:sty m:val="p"/>
                                </m:rPr>
                                <a:rPr lang="en-US" sz="2400" b="0" i="0" smtClean="0">
                                  <a:latin typeface="Cambria Math" panose="02040503050406030204" pitchFamily="18" charset="0"/>
                                </a:rPr>
                                <m:t>c</m:t>
                              </m:r>
                            </m:sub>
                          </m:sSub>
                          <m:r>
                            <a:rPr lang="en-US" sz="2400" b="0" i="0" smtClean="0">
                              <a:latin typeface="Cambria Math" panose="02040503050406030204" pitchFamily="18" charset="0"/>
                            </a:rPr>
                            <m:t>=456</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cm</m:t>
                              </m:r>
                            </m:e>
                            <m:sup>
                              <m:r>
                                <a:rPr lang="en-US" sz="2400" b="0" i="0" smtClean="0">
                                  <a:latin typeface="Cambria Math" panose="02040503050406030204" pitchFamily="18" charset="0"/>
                                </a:rPr>
                                <m:t>−1</m:t>
                              </m:r>
                            </m:sup>
                          </m:sSup>
                        </m:oMath>
                      </m:oMathPara>
                    </a14:m>
                    <a:endParaRPr lang="en-US" sz="2400" dirty="0"/>
                  </a:p>
                </p:txBody>
              </p:sp>
            </mc:Choice>
            <mc:Fallback xmlns="">
              <p:sp>
                <p:nvSpPr>
                  <p:cNvPr id="88" name="TextBox 87">
                    <a:extLst>
                      <a:ext uri="{FF2B5EF4-FFF2-40B4-BE49-F238E27FC236}">
                        <a16:creationId xmlns:a16="http://schemas.microsoft.com/office/drawing/2014/main" id="{A59B7F7A-D5D1-A398-9BA8-81B955B12460}"/>
                      </a:ext>
                    </a:extLst>
                  </p:cNvPr>
                  <p:cNvSpPr txBox="1">
                    <a:spLocks noRot="1" noChangeAspect="1" noMove="1" noResize="1" noEditPoints="1" noAdjustHandles="1" noChangeArrowheads="1" noChangeShapeType="1" noTextEdit="1"/>
                  </p:cNvSpPr>
                  <p:nvPr/>
                </p:nvSpPr>
                <p:spPr>
                  <a:xfrm>
                    <a:off x="2376608" y="2266382"/>
                    <a:ext cx="1579850" cy="267026"/>
                  </a:xfrm>
                  <a:prstGeom prst="rect">
                    <a:avLst/>
                  </a:prstGeom>
                  <a:blipFill>
                    <a:blip r:embed="rId37"/>
                    <a:stretch>
                      <a:fillRect l="-1242" b="-32143"/>
                    </a:stretch>
                  </a:blipFill>
                </p:spPr>
                <p:txBody>
                  <a:bodyPr/>
                  <a:lstStyle/>
                  <a:p>
                    <a:r>
                      <a:rPr lang="en-US">
                        <a:noFill/>
                      </a:rPr>
                      <a:t> </a:t>
                    </a:r>
                  </a:p>
                </p:txBody>
              </p:sp>
            </mc:Fallback>
          </mc:AlternateContent>
        </p:grpSp>
        <p:grpSp>
          <p:nvGrpSpPr>
            <p:cNvPr id="89" name="Group 88">
              <a:extLst>
                <a:ext uri="{FF2B5EF4-FFF2-40B4-BE49-F238E27FC236}">
                  <a16:creationId xmlns:a16="http://schemas.microsoft.com/office/drawing/2014/main" id="{1B38C4E9-069B-C75B-758E-37379669A6AB}"/>
                </a:ext>
              </a:extLst>
            </p:cNvPr>
            <p:cNvGrpSpPr/>
            <p:nvPr/>
          </p:nvGrpSpPr>
          <p:grpSpPr>
            <a:xfrm>
              <a:off x="21170953" y="12854223"/>
              <a:ext cx="4546662" cy="4111363"/>
              <a:chOff x="7111507" y="2244985"/>
              <a:chExt cx="4546662" cy="4111363"/>
            </a:xfrm>
          </p:grpSpPr>
          <p:pic>
            <p:nvPicPr>
              <p:cNvPr id="90" name="Picture 89" descr="Icon&#10;&#10;Description automatically generated">
                <a:extLst>
                  <a:ext uri="{FF2B5EF4-FFF2-40B4-BE49-F238E27FC236}">
                    <a16:creationId xmlns:a16="http://schemas.microsoft.com/office/drawing/2014/main" id="{05F6CBF2-54E5-EF70-70F0-6EA3CDD45DD7}"/>
                  </a:ext>
                </a:extLst>
              </p:cNvPr>
              <p:cNvPicPr>
                <a:picLocks noChangeAspect="1"/>
              </p:cNvPicPr>
              <p:nvPr/>
            </p:nvPicPr>
            <p:blipFill>
              <a:blip r:embed="rId38"/>
              <a:stretch>
                <a:fillRect/>
              </a:stretch>
            </p:blipFill>
            <p:spPr>
              <a:xfrm>
                <a:off x="7111507" y="2459212"/>
                <a:ext cx="4546662" cy="3897136"/>
              </a:xfrm>
              <a:prstGeom prst="rect">
                <a:avLst/>
              </a:prstGeom>
            </p:spPr>
          </p:pic>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100AF4D1-B179-C406-4D74-9E206240755D}"/>
                      </a:ext>
                    </a:extLst>
                  </p:cNvPr>
                  <p:cNvSpPr txBox="1"/>
                  <p:nvPr/>
                </p:nvSpPr>
                <p:spPr>
                  <a:xfrm>
                    <a:off x="8592365" y="2244985"/>
                    <a:ext cx="1258699" cy="267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Γ</m:t>
                          </m:r>
                          <m:r>
                            <a:rPr lang="en-US" sz="2400" b="0" i="1" smtClean="0">
                              <a:latin typeface="Cambria Math" panose="02040503050406030204" pitchFamily="18" charset="0"/>
                              <a:ea typeface="Cambria Math" panose="02040503050406030204" pitchFamily="18" charset="0"/>
                            </a:rPr>
                            <m:t>=10</m:t>
                          </m:r>
                          <m:r>
                            <m:rPr>
                              <m:sty m:val="p"/>
                            </m:rPr>
                            <a:rPr lang="en-US" sz="2400" b="0" i="0" smtClean="0">
                              <a:latin typeface="Cambria Math" panose="02040503050406030204" pitchFamily="18" charset="0"/>
                              <a:ea typeface="Cambria Math" panose="02040503050406030204" pitchFamily="18" charset="0"/>
                            </a:rPr>
                            <m:t>meV</m:t>
                          </m:r>
                        </m:oMath>
                      </m:oMathPara>
                    </a14:m>
                    <a:endParaRPr lang="en-US" sz="2400" dirty="0"/>
                  </a:p>
                </p:txBody>
              </p:sp>
            </mc:Choice>
            <mc:Fallback xmlns="">
              <p:sp>
                <p:nvSpPr>
                  <p:cNvPr id="92" name="TextBox 91">
                    <a:extLst>
                      <a:ext uri="{FF2B5EF4-FFF2-40B4-BE49-F238E27FC236}">
                        <a16:creationId xmlns:a16="http://schemas.microsoft.com/office/drawing/2014/main" id="{100AF4D1-B179-C406-4D74-9E206240755D}"/>
                      </a:ext>
                    </a:extLst>
                  </p:cNvPr>
                  <p:cNvSpPr txBox="1">
                    <a:spLocks noRot="1" noChangeAspect="1" noMove="1" noResize="1" noEditPoints="1" noAdjustHandles="1" noChangeArrowheads="1" noChangeShapeType="1" noTextEdit="1"/>
                  </p:cNvSpPr>
                  <p:nvPr/>
                </p:nvSpPr>
                <p:spPr>
                  <a:xfrm>
                    <a:off x="8592365" y="2244985"/>
                    <a:ext cx="1258699" cy="267026"/>
                  </a:xfrm>
                  <a:prstGeom prst="rect">
                    <a:avLst/>
                  </a:prstGeom>
                  <a:blipFill>
                    <a:blip r:embed="rId39"/>
                    <a:stretch>
                      <a:fillRect l="-2344" r="-2344" b="-14286"/>
                    </a:stretch>
                  </a:blipFill>
                </p:spPr>
                <p:txBody>
                  <a:bodyPr/>
                  <a:lstStyle/>
                  <a:p>
                    <a:r>
                      <a:rPr lang="en-US">
                        <a:noFill/>
                      </a:rPr>
                      <a:t> </a:t>
                    </a:r>
                  </a:p>
                </p:txBody>
              </p:sp>
            </mc:Fallback>
          </mc:AlternateContent>
        </p:grpSp>
      </p:grpSp>
      <p:grpSp>
        <p:nvGrpSpPr>
          <p:cNvPr id="128" name="Group 127">
            <a:extLst>
              <a:ext uri="{FF2B5EF4-FFF2-40B4-BE49-F238E27FC236}">
                <a16:creationId xmlns:a16="http://schemas.microsoft.com/office/drawing/2014/main" id="{08F1ABB8-D5D1-BE6D-A702-779F6EE000B7}"/>
              </a:ext>
            </a:extLst>
          </p:cNvPr>
          <p:cNvGrpSpPr/>
          <p:nvPr/>
        </p:nvGrpSpPr>
        <p:grpSpPr>
          <a:xfrm>
            <a:off x="30608116" y="4934806"/>
            <a:ext cx="3638304" cy="3821475"/>
            <a:chOff x="200855" y="2025037"/>
            <a:chExt cx="2753102" cy="2753459"/>
          </a:xfrm>
        </p:grpSpPr>
        <p:grpSp>
          <p:nvGrpSpPr>
            <p:cNvPr id="129" name="Group 128">
              <a:extLst>
                <a:ext uri="{FF2B5EF4-FFF2-40B4-BE49-F238E27FC236}">
                  <a16:creationId xmlns:a16="http://schemas.microsoft.com/office/drawing/2014/main" id="{18C44007-2C04-485E-D199-22B36348720D}"/>
                </a:ext>
              </a:extLst>
            </p:cNvPr>
            <p:cNvGrpSpPr/>
            <p:nvPr/>
          </p:nvGrpSpPr>
          <p:grpSpPr>
            <a:xfrm>
              <a:off x="200855" y="2025037"/>
              <a:ext cx="2753102" cy="2753459"/>
              <a:chOff x="4844739" y="3190095"/>
              <a:chExt cx="2004009" cy="1798554"/>
            </a:xfrm>
          </p:grpSpPr>
          <p:grpSp>
            <p:nvGrpSpPr>
              <p:cNvPr id="134" name="Group 133">
                <a:extLst>
                  <a:ext uri="{FF2B5EF4-FFF2-40B4-BE49-F238E27FC236}">
                    <a16:creationId xmlns:a16="http://schemas.microsoft.com/office/drawing/2014/main" id="{C2CD8617-C47F-FA35-F865-48375CFF42D0}"/>
                  </a:ext>
                </a:extLst>
              </p:cNvPr>
              <p:cNvGrpSpPr/>
              <p:nvPr/>
            </p:nvGrpSpPr>
            <p:grpSpPr>
              <a:xfrm>
                <a:off x="4844739" y="3242560"/>
                <a:ext cx="2004009" cy="1746089"/>
                <a:chOff x="2189931" y="3199887"/>
                <a:chExt cx="2004009" cy="1746089"/>
              </a:xfrm>
            </p:grpSpPr>
            <p:grpSp>
              <p:nvGrpSpPr>
                <p:cNvPr id="141" name="Group 140">
                  <a:extLst>
                    <a:ext uri="{FF2B5EF4-FFF2-40B4-BE49-F238E27FC236}">
                      <a16:creationId xmlns:a16="http://schemas.microsoft.com/office/drawing/2014/main" id="{C73D3480-B07C-0F1E-E628-26A40FA1BC33}"/>
                    </a:ext>
                  </a:extLst>
                </p:cNvPr>
                <p:cNvGrpSpPr/>
                <p:nvPr/>
              </p:nvGrpSpPr>
              <p:grpSpPr>
                <a:xfrm>
                  <a:off x="3598669" y="3877986"/>
                  <a:ext cx="595271" cy="854486"/>
                  <a:chOff x="3598669" y="3877986"/>
                  <a:chExt cx="595271" cy="854486"/>
                </a:xfrm>
              </p:grpSpPr>
              <p:grpSp>
                <p:nvGrpSpPr>
                  <p:cNvPr id="167" name="Group 166">
                    <a:extLst>
                      <a:ext uri="{FF2B5EF4-FFF2-40B4-BE49-F238E27FC236}">
                        <a16:creationId xmlns:a16="http://schemas.microsoft.com/office/drawing/2014/main" id="{38FE3CA9-6D26-CC56-6018-F4530EFC729A}"/>
                      </a:ext>
                    </a:extLst>
                  </p:cNvPr>
                  <p:cNvGrpSpPr/>
                  <p:nvPr/>
                </p:nvGrpSpPr>
                <p:grpSpPr>
                  <a:xfrm>
                    <a:off x="3598669" y="3877986"/>
                    <a:ext cx="595271" cy="854486"/>
                    <a:chOff x="2150910" y="3279748"/>
                    <a:chExt cx="595577" cy="854486"/>
                  </a:xfrm>
                </p:grpSpPr>
                <p:sp>
                  <p:nvSpPr>
                    <p:cNvPr id="170" name="Rectangle 169">
                      <a:extLst>
                        <a:ext uri="{FF2B5EF4-FFF2-40B4-BE49-F238E27FC236}">
                          <a16:creationId xmlns:a16="http://schemas.microsoft.com/office/drawing/2014/main" id="{DBA68484-37BB-35D9-2469-A69EC742806E}"/>
                        </a:ext>
                      </a:extLst>
                    </p:cNvPr>
                    <p:cNvSpPr/>
                    <p:nvPr/>
                  </p:nvSpPr>
                  <p:spPr>
                    <a:xfrm>
                      <a:off x="2150910" y="3508209"/>
                      <a:ext cx="543415" cy="61871"/>
                    </a:xfrm>
                    <a:prstGeom prst="rect">
                      <a:avLst/>
                    </a:prstGeom>
                    <a:solidFill>
                      <a:srgbClr val="00BDE4"/>
                    </a:solidFill>
                    <a:ln>
                      <a:solidFill>
                        <a:srgbClr val="00B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2" name="Rectangle 171">
                      <a:extLst>
                        <a:ext uri="{FF2B5EF4-FFF2-40B4-BE49-F238E27FC236}">
                          <a16:creationId xmlns:a16="http://schemas.microsoft.com/office/drawing/2014/main" id="{B2A7C528-3163-4C48-41C3-8AA39458CA5C}"/>
                        </a:ext>
                      </a:extLst>
                    </p:cNvPr>
                    <p:cNvSpPr/>
                    <p:nvPr/>
                  </p:nvSpPr>
                  <p:spPr>
                    <a:xfrm>
                      <a:off x="2150910" y="4071532"/>
                      <a:ext cx="543415" cy="62702"/>
                    </a:xfrm>
                    <a:prstGeom prst="rect">
                      <a:avLst/>
                    </a:prstGeom>
                    <a:solidFill>
                      <a:srgbClr val="00BDE4"/>
                    </a:solidFill>
                    <a:ln>
                      <a:solidFill>
                        <a:srgbClr val="00B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12AF3BEE-7779-DE5E-C595-2D26D7123DCF}"/>
                            </a:ext>
                          </a:extLst>
                        </p:cNvPr>
                        <p:cNvSpPr txBox="1"/>
                        <p:nvPr/>
                      </p:nvSpPr>
                      <p:spPr>
                        <a:xfrm>
                          <a:off x="2449451" y="3868549"/>
                          <a:ext cx="288448" cy="2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0</m:t>
                                    </m:r>
                                  </m:e>
                                </m:d>
                              </m:oMath>
                            </m:oMathPara>
                          </a14:m>
                          <a:endParaRPr lang="en-US" sz="2800" dirty="0"/>
                        </a:p>
                      </p:txBody>
                    </p:sp>
                  </mc:Choice>
                  <mc:Fallback xmlns="">
                    <p:sp>
                      <p:nvSpPr>
                        <p:cNvPr id="173" name="TextBox 172">
                          <a:extLst>
                            <a:ext uri="{FF2B5EF4-FFF2-40B4-BE49-F238E27FC236}">
                              <a16:creationId xmlns:a16="http://schemas.microsoft.com/office/drawing/2014/main" id="{12AF3BEE-7779-DE5E-C595-2D26D7123DCF}"/>
                            </a:ext>
                          </a:extLst>
                        </p:cNvPr>
                        <p:cNvSpPr txBox="1">
                          <a:spLocks noRot="1" noChangeAspect="1" noMove="1" noResize="1" noEditPoints="1" noAdjustHandles="1" noChangeArrowheads="1" noChangeShapeType="1" noTextEdit="1"/>
                        </p:cNvSpPr>
                        <p:nvPr/>
                      </p:nvSpPr>
                      <p:spPr>
                        <a:xfrm>
                          <a:off x="2449451" y="3868549"/>
                          <a:ext cx="288448" cy="202794"/>
                        </a:xfrm>
                        <a:prstGeom prst="rect">
                          <a:avLst/>
                        </a:prstGeom>
                        <a:blipFill>
                          <a:blip r:embed="rId40"/>
                          <a:stretch>
                            <a:fillRect l="-55814" t="-171429" r="-90698" b="-2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284FE4A-C338-EA6F-BF87-DE22484DC878}"/>
                            </a:ext>
                          </a:extLst>
                        </p:cNvPr>
                        <p:cNvSpPr txBox="1"/>
                        <p:nvPr/>
                      </p:nvSpPr>
                      <p:spPr>
                        <a:xfrm>
                          <a:off x="2458039" y="3279748"/>
                          <a:ext cx="288448" cy="2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1</m:t>
                                    </m:r>
                                  </m:e>
                                </m:d>
                              </m:oMath>
                            </m:oMathPara>
                          </a14:m>
                          <a:endParaRPr lang="en-US" sz="2800" dirty="0"/>
                        </a:p>
                      </p:txBody>
                    </p:sp>
                  </mc:Choice>
                  <mc:Fallback xmlns="">
                    <p:sp>
                      <p:nvSpPr>
                        <p:cNvPr id="174" name="TextBox 173">
                          <a:extLst>
                            <a:ext uri="{FF2B5EF4-FFF2-40B4-BE49-F238E27FC236}">
                              <a16:creationId xmlns:a16="http://schemas.microsoft.com/office/drawing/2014/main" id="{E284FE4A-C338-EA6F-BF87-DE22484DC878}"/>
                            </a:ext>
                          </a:extLst>
                        </p:cNvPr>
                        <p:cNvSpPr txBox="1">
                          <a:spLocks noRot="1" noChangeAspect="1" noMove="1" noResize="1" noEditPoints="1" noAdjustHandles="1" noChangeArrowheads="1" noChangeShapeType="1" noTextEdit="1"/>
                        </p:cNvSpPr>
                        <p:nvPr/>
                      </p:nvSpPr>
                      <p:spPr>
                        <a:xfrm>
                          <a:off x="2458039" y="3279748"/>
                          <a:ext cx="288448" cy="202794"/>
                        </a:xfrm>
                        <a:prstGeom prst="rect">
                          <a:avLst/>
                        </a:prstGeom>
                        <a:blipFill>
                          <a:blip r:embed="rId41"/>
                          <a:stretch>
                            <a:fillRect l="-59524" t="-171429" r="-92857" b="-251429"/>
                          </a:stretch>
                        </a:blipFill>
                      </p:spPr>
                      <p:txBody>
                        <a:bodyPr/>
                        <a:lstStyle/>
                        <a:p>
                          <a:r>
                            <a:rPr lang="en-US">
                              <a:noFill/>
                            </a:rPr>
                            <a:t> </a:t>
                          </a:r>
                        </a:p>
                      </p:txBody>
                    </p:sp>
                  </mc:Fallback>
                </mc:AlternateContent>
              </p:grpSp>
              <p:sp>
                <p:nvSpPr>
                  <p:cNvPr id="168" name="Freeform 167">
                    <a:extLst>
                      <a:ext uri="{FF2B5EF4-FFF2-40B4-BE49-F238E27FC236}">
                        <a16:creationId xmlns:a16="http://schemas.microsoft.com/office/drawing/2014/main" id="{B50AA89C-592F-AE71-D57E-A94CE8076DE0}"/>
                      </a:ext>
                    </a:extLst>
                  </p:cNvPr>
                  <p:cNvSpPr/>
                  <p:nvPr/>
                </p:nvSpPr>
                <p:spPr>
                  <a:xfrm>
                    <a:off x="3797177" y="4184461"/>
                    <a:ext cx="125339" cy="469185"/>
                  </a:xfrm>
                  <a:custGeom>
                    <a:avLst/>
                    <a:gdLst>
                      <a:gd name="connsiteX0" fmla="*/ 152436 w 225946"/>
                      <a:gd name="connsiteY0" fmla="*/ 0 h 475488"/>
                      <a:gd name="connsiteX1" fmla="*/ 158532 w 225946"/>
                      <a:gd name="connsiteY1" fmla="*/ 152400 h 475488"/>
                      <a:gd name="connsiteX2" fmla="*/ 54900 w 225946"/>
                      <a:gd name="connsiteY2" fmla="*/ 176784 h 475488"/>
                      <a:gd name="connsiteX3" fmla="*/ 225588 w 225946"/>
                      <a:gd name="connsiteY3" fmla="*/ 219456 h 475488"/>
                      <a:gd name="connsiteX4" fmla="*/ 36 w 225946"/>
                      <a:gd name="connsiteY4" fmla="*/ 256032 h 475488"/>
                      <a:gd name="connsiteX5" fmla="*/ 207300 w 225946"/>
                      <a:gd name="connsiteY5" fmla="*/ 286512 h 475488"/>
                      <a:gd name="connsiteX6" fmla="*/ 121956 w 225946"/>
                      <a:gd name="connsiteY6" fmla="*/ 329184 h 475488"/>
                      <a:gd name="connsiteX7" fmla="*/ 121956 w 225946"/>
                      <a:gd name="connsiteY7"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46" h="475488">
                        <a:moveTo>
                          <a:pt x="152436" y="0"/>
                        </a:moveTo>
                        <a:cubicBezTo>
                          <a:pt x="163612" y="61468"/>
                          <a:pt x="174788" y="122936"/>
                          <a:pt x="158532" y="152400"/>
                        </a:cubicBezTo>
                        <a:cubicBezTo>
                          <a:pt x="142276" y="181864"/>
                          <a:pt x="43724" y="165608"/>
                          <a:pt x="54900" y="176784"/>
                        </a:cubicBezTo>
                        <a:cubicBezTo>
                          <a:pt x="66076" y="187960"/>
                          <a:pt x="234732" y="206248"/>
                          <a:pt x="225588" y="219456"/>
                        </a:cubicBezTo>
                        <a:cubicBezTo>
                          <a:pt x="216444" y="232664"/>
                          <a:pt x="3084" y="244856"/>
                          <a:pt x="36" y="256032"/>
                        </a:cubicBezTo>
                        <a:cubicBezTo>
                          <a:pt x="-3012" y="267208"/>
                          <a:pt x="186980" y="274320"/>
                          <a:pt x="207300" y="286512"/>
                        </a:cubicBezTo>
                        <a:cubicBezTo>
                          <a:pt x="227620" y="298704"/>
                          <a:pt x="136180" y="297688"/>
                          <a:pt x="121956" y="329184"/>
                        </a:cubicBezTo>
                        <a:cubicBezTo>
                          <a:pt x="107732" y="360680"/>
                          <a:pt x="114844" y="418084"/>
                          <a:pt x="121956" y="475488"/>
                        </a:cubicBezTo>
                      </a:path>
                    </a:pathLst>
                  </a:custGeom>
                  <a:noFill/>
                  <a:ln w="38100">
                    <a:solidFill>
                      <a:srgbClr val="00D0D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18484AD2-BF4D-58B6-9D32-B7A4CAB8DC53}"/>
                          </a:ext>
                        </a:extLst>
                      </p:cNvPr>
                      <p:cNvSpPr txBox="1"/>
                      <p:nvPr/>
                    </p:nvSpPr>
                    <p:spPr>
                      <a:xfrm>
                        <a:off x="3651982" y="4295725"/>
                        <a:ext cx="150984" cy="2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800" i="1">
                                  <a:solidFill>
                                    <a:srgbClr val="00D0D5"/>
                                  </a:solidFill>
                                  <a:latin typeface="Cambria Math" panose="02040503050406030204" pitchFamily="18" charset="0"/>
                                  <a:ea typeface="Cambria Math" panose="02040503050406030204" pitchFamily="18" charset="0"/>
                                </a:rPr>
                                <m:t>Γ</m:t>
                              </m:r>
                            </m:oMath>
                          </m:oMathPara>
                        </a14:m>
                        <a:endParaRPr lang="en-US" sz="2800" dirty="0">
                          <a:solidFill>
                            <a:srgbClr val="00D0D5"/>
                          </a:solidFill>
                        </a:endParaRPr>
                      </a:p>
                    </p:txBody>
                  </p:sp>
                </mc:Choice>
                <mc:Fallback xmlns="">
                  <p:sp>
                    <p:nvSpPr>
                      <p:cNvPr id="169" name="TextBox 168">
                        <a:extLst>
                          <a:ext uri="{FF2B5EF4-FFF2-40B4-BE49-F238E27FC236}">
                            <a16:creationId xmlns:a16="http://schemas.microsoft.com/office/drawing/2014/main" id="{18484AD2-BF4D-58B6-9D32-B7A4CAB8DC53}"/>
                          </a:ext>
                        </a:extLst>
                      </p:cNvPr>
                      <p:cNvSpPr txBox="1">
                        <a:spLocks noRot="1" noChangeAspect="1" noMove="1" noResize="1" noEditPoints="1" noAdjustHandles="1" noChangeArrowheads="1" noChangeShapeType="1" noTextEdit="1"/>
                      </p:cNvSpPr>
                      <p:nvPr/>
                    </p:nvSpPr>
                    <p:spPr>
                      <a:xfrm>
                        <a:off x="3651982" y="4295725"/>
                        <a:ext cx="150984" cy="202794"/>
                      </a:xfrm>
                      <a:prstGeom prst="rect">
                        <a:avLst/>
                      </a:prstGeom>
                      <a:blipFill>
                        <a:blip r:embed="rId42"/>
                        <a:stretch>
                          <a:fillRect l="-26087" r="-30435" b="-5714"/>
                        </a:stretch>
                      </a:blipFill>
                    </p:spPr>
                    <p:txBody>
                      <a:bodyPr/>
                      <a:lstStyle/>
                      <a:p>
                        <a:r>
                          <a:rPr lang="en-US">
                            <a:noFill/>
                          </a:rPr>
                          <a:t> </a:t>
                        </a:r>
                      </a:p>
                    </p:txBody>
                  </p:sp>
                </mc:Fallback>
              </mc:AlternateContent>
            </p:grpSp>
            <p:grpSp>
              <p:nvGrpSpPr>
                <p:cNvPr id="142" name="Group 141">
                  <a:extLst>
                    <a:ext uri="{FF2B5EF4-FFF2-40B4-BE49-F238E27FC236}">
                      <a16:creationId xmlns:a16="http://schemas.microsoft.com/office/drawing/2014/main" id="{C106FAB9-A478-FC7C-9540-6504357930AE}"/>
                    </a:ext>
                  </a:extLst>
                </p:cNvPr>
                <p:cNvGrpSpPr/>
                <p:nvPr/>
              </p:nvGrpSpPr>
              <p:grpSpPr>
                <a:xfrm>
                  <a:off x="2189931" y="3199887"/>
                  <a:ext cx="1496629" cy="1746089"/>
                  <a:chOff x="2189931" y="3199887"/>
                  <a:chExt cx="1496629" cy="1746089"/>
                </a:xfrm>
              </p:grpSpPr>
              <p:grpSp>
                <p:nvGrpSpPr>
                  <p:cNvPr id="143" name="Group 142">
                    <a:extLst>
                      <a:ext uri="{FF2B5EF4-FFF2-40B4-BE49-F238E27FC236}">
                        <a16:creationId xmlns:a16="http://schemas.microsoft.com/office/drawing/2014/main" id="{6ABFC00A-3E5F-3FA3-4B14-21E43B4E20A1}"/>
                      </a:ext>
                    </a:extLst>
                  </p:cNvPr>
                  <p:cNvGrpSpPr/>
                  <p:nvPr/>
                </p:nvGrpSpPr>
                <p:grpSpPr>
                  <a:xfrm>
                    <a:off x="2189931" y="3199887"/>
                    <a:ext cx="1189335" cy="1746089"/>
                    <a:chOff x="2092395" y="3199887"/>
                    <a:chExt cx="1189335" cy="1746089"/>
                  </a:xfrm>
                </p:grpSpPr>
                <p:grpSp>
                  <p:nvGrpSpPr>
                    <p:cNvPr id="146" name="Group 145">
                      <a:extLst>
                        <a:ext uri="{FF2B5EF4-FFF2-40B4-BE49-F238E27FC236}">
                          <a16:creationId xmlns:a16="http://schemas.microsoft.com/office/drawing/2014/main" id="{86F03CE8-CA73-5F13-4C29-8EA58991C945}"/>
                        </a:ext>
                      </a:extLst>
                    </p:cNvPr>
                    <p:cNvGrpSpPr/>
                    <p:nvPr/>
                  </p:nvGrpSpPr>
                  <p:grpSpPr>
                    <a:xfrm>
                      <a:off x="2092395" y="3199887"/>
                      <a:ext cx="1189335" cy="1746089"/>
                      <a:chOff x="4051668" y="2029432"/>
                      <a:chExt cx="1189943" cy="1746089"/>
                    </a:xfrm>
                  </p:grpSpPr>
                  <p:grpSp>
                    <p:nvGrpSpPr>
                      <p:cNvPr id="149" name="Group 148">
                        <a:extLst>
                          <a:ext uri="{FF2B5EF4-FFF2-40B4-BE49-F238E27FC236}">
                            <a16:creationId xmlns:a16="http://schemas.microsoft.com/office/drawing/2014/main" id="{C709BC2A-DD28-C4C1-6718-135E97276DEA}"/>
                          </a:ext>
                        </a:extLst>
                      </p:cNvPr>
                      <p:cNvGrpSpPr/>
                      <p:nvPr/>
                    </p:nvGrpSpPr>
                    <p:grpSpPr>
                      <a:xfrm>
                        <a:off x="4051668" y="2250275"/>
                        <a:ext cx="1147356" cy="1314338"/>
                        <a:chOff x="3247204" y="2446940"/>
                        <a:chExt cx="1147356" cy="1314338"/>
                      </a:xfrm>
                    </p:grpSpPr>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4E932FAC-661C-3C24-C0C4-F44F7AD496BD}"/>
                                </a:ext>
                              </a:extLst>
                            </p:cNvPr>
                            <p:cNvSpPr txBox="1"/>
                            <p:nvPr/>
                          </p:nvSpPr>
                          <p:spPr>
                            <a:xfrm>
                              <a:off x="3792450" y="3375970"/>
                              <a:ext cx="287056" cy="2027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C00000"/>
                                            </a:solidFill>
                                            <a:latin typeface="Cambria Math" panose="02040503050406030204" pitchFamily="18" charset="0"/>
                                          </a:rPr>
                                        </m:ctrlPr>
                                      </m:sSubPr>
                                      <m:e>
                                        <m:r>
                                          <m:rPr>
                                            <m:sty m:val="p"/>
                                          </m:rPr>
                                          <a:rPr lang="en-US" sz="2800">
                                            <a:solidFill>
                                              <a:srgbClr val="C00000"/>
                                            </a:solidFill>
                                            <a:latin typeface="Cambria Math" panose="02040503050406030204" pitchFamily="18" charset="0"/>
                                            <a:ea typeface="Cambria Math" panose="02040503050406030204" pitchFamily="18" charset="0"/>
                                          </a:rPr>
                                          <m:t>μ</m:t>
                                        </m:r>
                                      </m:e>
                                      <m:sub>
                                        <m:r>
                                          <a:rPr lang="en-US" sz="2800">
                                            <a:solidFill>
                                              <a:srgbClr val="C00000"/>
                                            </a:solidFill>
                                            <a:latin typeface="Cambria Math" panose="02040503050406030204" pitchFamily="18" charset="0"/>
                                          </a:rPr>
                                          <m:t>2</m:t>
                                        </m:r>
                                      </m:sub>
                                    </m:sSub>
                                  </m:oMath>
                                </m:oMathPara>
                              </a14:m>
                              <a:endParaRPr lang="en-US" sz="2800" dirty="0"/>
                            </a:p>
                          </p:txBody>
                        </p:sp>
                      </mc:Choice>
                      <mc:Fallback xmlns="">
                        <p:sp>
                          <p:nvSpPr>
                            <p:cNvPr id="155" name="TextBox 154">
                              <a:extLst>
                                <a:ext uri="{FF2B5EF4-FFF2-40B4-BE49-F238E27FC236}">
                                  <a16:creationId xmlns:a16="http://schemas.microsoft.com/office/drawing/2014/main" id="{4E932FAC-661C-3C24-C0C4-F44F7AD496BD}"/>
                                </a:ext>
                              </a:extLst>
                            </p:cNvPr>
                            <p:cNvSpPr txBox="1">
                              <a:spLocks noRot="1" noChangeAspect="1" noMove="1" noResize="1" noEditPoints="1" noAdjustHandles="1" noChangeArrowheads="1" noChangeShapeType="1" noTextEdit="1"/>
                            </p:cNvSpPr>
                            <p:nvPr/>
                          </p:nvSpPr>
                          <p:spPr>
                            <a:xfrm>
                              <a:off x="3792450" y="3375970"/>
                              <a:ext cx="287056" cy="202794"/>
                            </a:xfrm>
                            <a:prstGeom prst="rect">
                              <a:avLst/>
                            </a:prstGeom>
                            <a:blipFill>
                              <a:blip r:embed="rId43"/>
                              <a:stretch>
                                <a:fillRect l="-6977" b="-17143"/>
                              </a:stretch>
                            </a:blipFill>
                          </p:spPr>
                          <p:txBody>
                            <a:bodyPr/>
                            <a:lstStyle/>
                            <a:p>
                              <a:r>
                                <a:rPr lang="en-US">
                                  <a:noFill/>
                                </a:rPr>
                                <a:t> </a:t>
                              </a:r>
                            </a:p>
                          </p:txBody>
                        </p:sp>
                      </mc:Fallback>
                    </mc:AlternateContent>
                    <p:grpSp>
                      <p:nvGrpSpPr>
                        <p:cNvPr id="156" name="Group 155">
                          <a:extLst>
                            <a:ext uri="{FF2B5EF4-FFF2-40B4-BE49-F238E27FC236}">
                              <a16:creationId xmlns:a16="http://schemas.microsoft.com/office/drawing/2014/main" id="{22D1501A-EAC8-EECF-213F-A6AA51ECCD7F}"/>
                            </a:ext>
                          </a:extLst>
                        </p:cNvPr>
                        <p:cNvGrpSpPr/>
                        <p:nvPr/>
                      </p:nvGrpSpPr>
                      <p:grpSpPr>
                        <a:xfrm>
                          <a:off x="3536203" y="2446940"/>
                          <a:ext cx="547767" cy="62702"/>
                          <a:chOff x="5131483" y="3260555"/>
                          <a:chExt cx="547767" cy="62702"/>
                        </a:xfrm>
                      </p:grpSpPr>
                      <p:sp>
                        <p:nvSpPr>
                          <p:cNvPr id="165" name="Rectangle 164">
                            <a:extLst>
                              <a:ext uri="{FF2B5EF4-FFF2-40B4-BE49-F238E27FC236}">
                                <a16:creationId xmlns:a16="http://schemas.microsoft.com/office/drawing/2014/main" id="{7F00A62C-25D4-64A3-BD10-B6AD137FAEE0}"/>
                              </a:ext>
                            </a:extLst>
                          </p:cNvPr>
                          <p:cNvSpPr/>
                          <p:nvPr/>
                        </p:nvSpPr>
                        <p:spPr>
                          <a:xfrm>
                            <a:off x="5131483" y="3260555"/>
                            <a:ext cx="276062" cy="62702"/>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6" name="Rectangle 165">
                            <a:extLst>
                              <a:ext uri="{FF2B5EF4-FFF2-40B4-BE49-F238E27FC236}">
                                <a16:creationId xmlns:a16="http://schemas.microsoft.com/office/drawing/2014/main" id="{467D7CB2-BEBB-86BE-7C0E-1055F5A9BD6C}"/>
                              </a:ext>
                            </a:extLst>
                          </p:cNvPr>
                          <p:cNvSpPr/>
                          <p:nvPr/>
                        </p:nvSpPr>
                        <p:spPr>
                          <a:xfrm>
                            <a:off x="5403188" y="3260555"/>
                            <a:ext cx="276062" cy="627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nvGrpSpPr>
                        <p:cNvPr id="157" name="Group 156">
                          <a:extLst>
                            <a:ext uri="{FF2B5EF4-FFF2-40B4-BE49-F238E27FC236}">
                              <a16:creationId xmlns:a16="http://schemas.microsoft.com/office/drawing/2014/main" id="{B677CB21-A8D0-D52E-F4FC-90DF465359A0}"/>
                            </a:ext>
                          </a:extLst>
                        </p:cNvPr>
                        <p:cNvGrpSpPr/>
                        <p:nvPr/>
                      </p:nvGrpSpPr>
                      <p:grpSpPr>
                        <a:xfrm>
                          <a:off x="3539969" y="3698576"/>
                          <a:ext cx="547767" cy="62702"/>
                          <a:chOff x="5131483" y="3187403"/>
                          <a:chExt cx="547767" cy="62702"/>
                        </a:xfrm>
                      </p:grpSpPr>
                      <p:sp>
                        <p:nvSpPr>
                          <p:cNvPr id="163" name="Rectangle 162">
                            <a:extLst>
                              <a:ext uri="{FF2B5EF4-FFF2-40B4-BE49-F238E27FC236}">
                                <a16:creationId xmlns:a16="http://schemas.microsoft.com/office/drawing/2014/main" id="{61E26664-1129-3E1E-9242-D871F06A27A8}"/>
                              </a:ext>
                            </a:extLst>
                          </p:cNvPr>
                          <p:cNvSpPr/>
                          <p:nvPr/>
                        </p:nvSpPr>
                        <p:spPr>
                          <a:xfrm>
                            <a:off x="5131483" y="3187403"/>
                            <a:ext cx="276062" cy="62702"/>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4" name="Rectangle 163">
                            <a:extLst>
                              <a:ext uri="{FF2B5EF4-FFF2-40B4-BE49-F238E27FC236}">
                                <a16:creationId xmlns:a16="http://schemas.microsoft.com/office/drawing/2014/main" id="{C217BB6E-1C60-1E5F-9CCA-4CE406770B20}"/>
                              </a:ext>
                            </a:extLst>
                          </p:cNvPr>
                          <p:cNvSpPr/>
                          <p:nvPr/>
                        </p:nvSpPr>
                        <p:spPr>
                          <a:xfrm>
                            <a:off x="5403188" y="3187403"/>
                            <a:ext cx="276062" cy="627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sp>
                      <p:nvSpPr>
                        <p:cNvPr id="158" name="Rectangle 157">
                          <a:extLst>
                            <a:ext uri="{FF2B5EF4-FFF2-40B4-BE49-F238E27FC236}">
                              <a16:creationId xmlns:a16="http://schemas.microsoft.com/office/drawing/2014/main" id="{361F8A3F-E356-5498-84FE-9C7F86780F21}"/>
                            </a:ext>
                          </a:extLst>
                        </p:cNvPr>
                        <p:cNvSpPr/>
                        <p:nvPr/>
                      </p:nvSpPr>
                      <p:spPr>
                        <a:xfrm>
                          <a:off x="3851145" y="2996234"/>
                          <a:ext cx="543415" cy="627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9" name="Rectangle 158">
                          <a:extLst>
                            <a:ext uri="{FF2B5EF4-FFF2-40B4-BE49-F238E27FC236}">
                              <a16:creationId xmlns:a16="http://schemas.microsoft.com/office/drawing/2014/main" id="{802C64F0-B5B3-D2A8-A5C0-1B1C12B10725}"/>
                            </a:ext>
                          </a:extLst>
                        </p:cNvPr>
                        <p:cNvSpPr/>
                        <p:nvPr/>
                      </p:nvSpPr>
                      <p:spPr>
                        <a:xfrm>
                          <a:off x="3264495" y="3138445"/>
                          <a:ext cx="543415" cy="62702"/>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657BB82B-BC84-4B27-6AB0-90FECA6E2FC6}"/>
                                </a:ext>
                              </a:extLst>
                            </p:cNvPr>
                            <p:cNvSpPr txBox="1"/>
                            <p:nvPr/>
                          </p:nvSpPr>
                          <p:spPr>
                            <a:xfrm>
                              <a:off x="3247204" y="3291505"/>
                              <a:ext cx="293835" cy="2027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002060"/>
                                            </a:solidFill>
                                            <a:latin typeface="Cambria Math" panose="02040503050406030204" pitchFamily="18" charset="0"/>
                                          </a:rPr>
                                        </m:ctrlPr>
                                      </m:sSubPr>
                                      <m:e>
                                        <m:r>
                                          <m:rPr>
                                            <m:sty m:val="p"/>
                                          </m:rPr>
                                          <a:rPr lang="en-US" sz="2800">
                                            <a:solidFill>
                                              <a:srgbClr val="002060"/>
                                            </a:solidFill>
                                            <a:latin typeface="Cambria Math" panose="02040503050406030204" pitchFamily="18" charset="0"/>
                                            <a:ea typeface="Cambria Math" panose="02040503050406030204" pitchFamily="18" charset="0"/>
                                          </a:rPr>
                                          <m:t>μ</m:t>
                                        </m:r>
                                      </m:e>
                                      <m:sub>
                                        <m:r>
                                          <a:rPr lang="en-US" sz="2800">
                                            <a:solidFill>
                                              <a:srgbClr val="002060"/>
                                            </a:solidFill>
                                            <a:latin typeface="Cambria Math" panose="02040503050406030204" pitchFamily="18" charset="0"/>
                                          </a:rPr>
                                          <m:t>1</m:t>
                                        </m:r>
                                      </m:sub>
                                    </m:sSub>
                                  </m:oMath>
                                </m:oMathPara>
                              </a14:m>
                              <a:endParaRPr lang="en-US" sz="2800" dirty="0"/>
                            </a:p>
                          </p:txBody>
                        </p:sp>
                      </mc:Choice>
                      <mc:Fallback xmlns="">
                        <p:sp>
                          <p:nvSpPr>
                            <p:cNvPr id="160" name="TextBox 159">
                              <a:extLst>
                                <a:ext uri="{FF2B5EF4-FFF2-40B4-BE49-F238E27FC236}">
                                  <a16:creationId xmlns:a16="http://schemas.microsoft.com/office/drawing/2014/main" id="{657BB82B-BC84-4B27-6AB0-90FECA6E2FC6}"/>
                                </a:ext>
                              </a:extLst>
                            </p:cNvPr>
                            <p:cNvSpPr txBox="1">
                              <a:spLocks noRot="1" noChangeAspect="1" noMove="1" noResize="1" noEditPoints="1" noAdjustHandles="1" noChangeArrowheads="1" noChangeShapeType="1" noTextEdit="1"/>
                            </p:cNvSpPr>
                            <p:nvPr/>
                          </p:nvSpPr>
                          <p:spPr>
                            <a:xfrm>
                              <a:off x="3247204" y="3291505"/>
                              <a:ext cx="293835" cy="202794"/>
                            </a:xfrm>
                            <a:prstGeom prst="rect">
                              <a:avLst/>
                            </a:prstGeom>
                            <a:blipFill>
                              <a:blip r:embed="rId44"/>
                              <a:stretch>
                                <a:fillRect l="-4762"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BE9560A3-9597-081A-1636-07BB6987B939}"/>
                                </a:ext>
                              </a:extLst>
                            </p:cNvPr>
                            <p:cNvSpPr txBox="1"/>
                            <p:nvPr/>
                          </p:nvSpPr>
                          <p:spPr>
                            <a:xfrm>
                              <a:off x="3257629" y="2654683"/>
                              <a:ext cx="244949" cy="2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C00000"/>
                                            </a:solidFill>
                                            <a:latin typeface="Cambria Math" panose="02040503050406030204" pitchFamily="18" charset="0"/>
                                          </a:rPr>
                                        </m:ctrlPr>
                                      </m:sSubPr>
                                      <m:e>
                                        <m:r>
                                          <m:rPr>
                                            <m:sty m:val="p"/>
                                          </m:rPr>
                                          <a:rPr lang="en-US" sz="2800">
                                            <a:solidFill>
                                              <a:srgbClr val="C00000"/>
                                            </a:solidFill>
                                            <a:latin typeface="Cambria Math" panose="02040503050406030204" pitchFamily="18" charset="0"/>
                                            <a:ea typeface="Cambria Math" panose="02040503050406030204" pitchFamily="18" charset="0"/>
                                          </a:rPr>
                                          <m:t>μ</m:t>
                                        </m:r>
                                      </m:e>
                                      <m:sub>
                                        <m:r>
                                          <a:rPr lang="en-US" sz="2800">
                                            <a:solidFill>
                                              <a:srgbClr val="C00000"/>
                                            </a:solidFill>
                                            <a:latin typeface="Cambria Math" panose="02040503050406030204" pitchFamily="18" charset="0"/>
                                          </a:rPr>
                                          <m:t>2</m:t>
                                        </m:r>
                                      </m:sub>
                                    </m:sSub>
                                  </m:oMath>
                                </m:oMathPara>
                              </a14:m>
                              <a:endParaRPr lang="en-US" sz="2800" dirty="0"/>
                            </a:p>
                          </p:txBody>
                        </p:sp>
                      </mc:Choice>
                      <mc:Fallback xmlns="">
                        <p:sp>
                          <p:nvSpPr>
                            <p:cNvPr id="161" name="TextBox 160">
                              <a:extLst>
                                <a:ext uri="{FF2B5EF4-FFF2-40B4-BE49-F238E27FC236}">
                                  <a16:creationId xmlns:a16="http://schemas.microsoft.com/office/drawing/2014/main" id="{BE9560A3-9597-081A-1636-07BB6987B939}"/>
                                </a:ext>
                              </a:extLst>
                            </p:cNvPr>
                            <p:cNvSpPr txBox="1">
                              <a:spLocks noRot="1" noChangeAspect="1" noMove="1" noResize="1" noEditPoints="1" noAdjustHandles="1" noChangeArrowheads="1" noChangeShapeType="1" noTextEdit="1"/>
                            </p:cNvSpPr>
                            <p:nvPr/>
                          </p:nvSpPr>
                          <p:spPr>
                            <a:xfrm>
                              <a:off x="3257629" y="2654683"/>
                              <a:ext cx="244949" cy="202794"/>
                            </a:xfrm>
                            <a:prstGeom prst="rect">
                              <a:avLst/>
                            </a:prstGeom>
                            <a:blipFill>
                              <a:blip r:embed="rId45"/>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27D2672C-07A5-6FE8-B749-9DA922E6C06B}"/>
                                </a:ext>
                              </a:extLst>
                            </p:cNvPr>
                            <p:cNvSpPr txBox="1"/>
                            <p:nvPr/>
                          </p:nvSpPr>
                          <p:spPr>
                            <a:xfrm>
                              <a:off x="4145896" y="2648247"/>
                              <a:ext cx="240104" cy="201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002060"/>
                                            </a:solidFill>
                                            <a:latin typeface="Cambria Math" panose="02040503050406030204" pitchFamily="18" charset="0"/>
                                          </a:rPr>
                                        </m:ctrlPr>
                                      </m:sSubPr>
                                      <m:e>
                                        <m:r>
                                          <m:rPr>
                                            <m:sty m:val="p"/>
                                          </m:rPr>
                                          <a:rPr lang="en-US" sz="2800">
                                            <a:solidFill>
                                              <a:srgbClr val="002060"/>
                                            </a:solidFill>
                                            <a:latin typeface="Cambria Math" panose="02040503050406030204" pitchFamily="18" charset="0"/>
                                            <a:ea typeface="Cambria Math" panose="02040503050406030204" pitchFamily="18" charset="0"/>
                                          </a:rPr>
                                          <m:t>μ</m:t>
                                        </m:r>
                                      </m:e>
                                      <m:sub>
                                        <m:r>
                                          <a:rPr lang="en-US" sz="2800">
                                            <a:solidFill>
                                              <a:srgbClr val="002060"/>
                                            </a:solidFill>
                                            <a:latin typeface="Cambria Math" panose="02040503050406030204" pitchFamily="18" charset="0"/>
                                          </a:rPr>
                                          <m:t>1</m:t>
                                        </m:r>
                                      </m:sub>
                                    </m:sSub>
                                  </m:oMath>
                                </m:oMathPara>
                              </a14:m>
                              <a:endParaRPr lang="en-US" sz="2800" dirty="0"/>
                            </a:p>
                          </p:txBody>
                        </p:sp>
                      </mc:Choice>
                      <mc:Fallback xmlns="">
                        <p:sp>
                          <p:nvSpPr>
                            <p:cNvPr id="162" name="TextBox 161">
                              <a:extLst>
                                <a:ext uri="{FF2B5EF4-FFF2-40B4-BE49-F238E27FC236}">
                                  <a16:creationId xmlns:a16="http://schemas.microsoft.com/office/drawing/2014/main" id="{27D2672C-07A5-6FE8-B749-9DA922E6C06B}"/>
                                </a:ext>
                              </a:extLst>
                            </p:cNvPr>
                            <p:cNvSpPr txBox="1">
                              <a:spLocks noRot="1" noChangeAspect="1" noMove="1" noResize="1" noEditPoints="1" noAdjustHandles="1" noChangeArrowheads="1" noChangeShapeType="1" noTextEdit="1"/>
                            </p:cNvSpPr>
                            <p:nvPr/>
                          </p:nvSpPr>
                          <p:spPr>
                            <a:xfrm>
                              <a:off x="4145896" y="2648247"/>
                              <a:ext cx="240104" cy="201039"/>
                            </a:xfrm>
                            <a:prstGeom prst="rect">
                              <a:avLst/>
                            </a:prstGeom>
                            <a:blipFill>
                              <a:blip r:embed="rId46"/>
                              <a:stretch>
                                <a:fillRect l="-17143" r="-8571" b="-2058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2056677A-7F09-C361-2A98-EBF5C187DD52}"/>
                              </a:ext>
                            </a:extLst>
                          </p:cNvPr>
                          <p:cNvSpPr txBox="1"/>
                          <p:nvPr/>
                        </p:nvSpPr>
                        <p:spPr>
                          <a:xfrm>
                            <a:off x="4303578" y="3572727"/>
                            <a:ext cx="640913" cy="2027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a:latin typeface="Cambria Math" panose="02040503050406030204" pitchFamily="18" charset="0"/>
                                            </a:rPr>
                                            <m:t>|</m:t>
                                          </m:r>
                                          <m:r>
                                            <m:rPr>
                                              <m:sty m:val="p"/>
                                            </m:rPr>
                                            <a:rPr lang="en-US" sz="2800">
                                              <a:latin typeface="Cambria Math" panose="02040503050406030204" pitchFamily="18" charset="0"/>
                                            </a:rPr>
                                            <m:t>g</m:t>
                                          </m:r>
                                        </m:e>
                                        <m:sub>
                                          <m:r>
                                            <a:rPr lang="en-US" sz="2800">
                                              <a:latin typeface="Cambria Math" panose="02040503050406030204" pitchFamily="18" charset="0"/>
                                            </a:rPr>
                                            <m:t>1</m:t>
                                          </m:r>
                                        </m:sub>
                                      </m:sSub>
                                      <m:sSub>
                                        <m:sSubPr>
                                          <m:ctrlPr>
                                            <a:rPr lang="en-US" sz="2800" i="1">
                                              <a:latin typeface="Cambria Math" panose="02040503050406030204" pitchFamily="18" charset="0"/>
                                            </a:rPr>
                                          </m:ctrlPr>
                                        </m:sSubPr>
                                        <m:e>
                                          <m:r>
                                            <m:rPr>
                                              <m:sty m:val="p"/>
                                            </m:rPr>
                                            <a:rPr lang="en-US" sz="2800">
                                              <a:latin typeface="Cambria Math" panose="02040503050406030204" pitchFamily="18" charset="0"/>
                                            </a:rPr>
                                            <m:t>g</m:t>
                                          </m:r>
                                        </m:e>
                                        <m:sub>
                                          <m:r>
                                            <a:rPr lang="en-US" sz="2800">
                                              <a:latin typeface="Cambria Math" panose="02040503050406030204" pitchFamily="18" charset="0"/>
                                            </a:rPr>
                                            <m:t>2</m:t>
                                          </m:r>
                                        </m:sub>
                                      </m:sSub>
                                    </m:e>
                                  </m:d>
                                </m:oMath>
                              </m:oMathPara>
                            </a14:m>
                            <a:endParaRPr lang="en-US" sz="2800" i="1" dirty="0"/>
                          </a:p>
                        </p:txBody>
                      </p:sp>
                    </mc:Choice>
                    <mc:Fallback xmlns="">
                      <p:sp>
                        <p:nvSpPr>
                          <p:cNvPr id="150" name="TextBox 149">
                            <a:extLst>
                              <a:ext uri="{FF2B5EF4-FFF2-40B4-BE49-F238E27FC236}">
                                <a16:creationId xmlns:a16="http://schemas.microsoft.com/office/drawing/2014/main" id="{2056677A-7F09-C361-2A98-EBF5C187DD52}"/>
                              </a:ext>
                            </a:extLst>
                          </p:cNvPr>
                          <p:cNvSpPr txBox="1">
                            <a:spLocks noRot="1" noChangeAspect="1" noMove="1" noResize="1" noEditPoints="1" noAdjustHandles="1" noChangeArrowheads="1" noChangeShapeType="1" noTextEdit="1"/>
                          </p:cNvSpPr>
                          <p:nvPr/>
                        </p:nvSpPr>
                        <p:spPr>
                          <a:xfrm>
                            <a:off x="4303578" y="3572727"/>
                            <a:ext cx="640913" cy="202794"/>
                          </a:xfrm>
                          <a:prstGeom prst="rect">
                            <a:avLst/>
                          </a:prstGeom>
                          <a:blipFill>
                            <a:blip r:embed="rId47"/>
                            <a:stretch>
                              <a:fillRect l="-5435" t="-171429" r="-36957" b="-2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59A6A4CE-BD8D-D85E-A124-49C7BB40C2A5}"/>
                              </a:ext>
                            </a:extLst>
                          </p:cNvPr>
                          <p:cNvSpPr txBox="1"/>
                          <p:nvPr/>
                        </p:nvSpPr>
                        <p:spPr>
                          <a:xfrm>
                            <a:off x="4380024" y="2029432"/>
                            <a:ext cx="551170" cy="2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a:latin typeface="Cambria Math" panose="02040503050406030204" pitchFamily="18" charset="0"/>
                                            </a:rPr>
                                            <m:t>|</m:t>
                                          </m:r>
                                          <m:r>
                                            <m:rPr>
                                              <m:sty m:val="p"/>
                                            </m:rPr>
                                            <a:rPr lang="en-US" sz="2800">
                                              <a:latin typeface="Cambria Math" panose="02040503050406030204" pitchFamily="18" charset="0"/>
                                            </a:rPr>
                                            <m:t>e</m:t>
                                          </m:r>
                                        </m:e>
                                        <m:sub>
                                          <m:r>
                                            <a:rPr lang="en-US" sz="2800">
                                              <a:latin typeface="Cambria Math" panose="02040503050406030204" pitchFamily="18" charset="0"/>
                                            </a:rPr>
                                            <m:t>1</m:t>
                                          </m:r>
                                        </m:sub>
                                      </m:sSub>
                                      <m:sSub>
                                        <m:sSubPr>
                                          <m:ctrlPr>
                                            <a:rPr lang="en-US" sz="2800" i="1">
                                              <a:latin typeface="Cambria Math" panose="02040503050406030204" pitchFamily="18" charset="0"/>
                                            </a:rPr>
                                          </m:ctrlPr>
                                        </m:sSubPr>
                                        <m:e>
                                          <m:r>
                                            <m:rPr>
                                              <m:sty m:val="p"/>
                                            </m:rPr>
                                            <a:rPr lang="en-US" sz="2800">
                                              <a:latin typeface="Cambria Math" panose="02040503050406030204" pitchFamily="18" charset="0"/>
                                            </a:rPr>
                                            <m:t>e</m:t>
                                          </m:r>
                                        </m:e>
                                        <m:sub>
                                          <m:r>
                                            <a:rPr lang="en-US" sz="2800">
                                              <a:latin typeface="Cambria Math" panose="02040503050406030204" pitchFamily="18" charset="0"/>
                                            </a:rPr>
                                            <m:t>2</m:t>
                                          </m:r>
                                        </m:sub>
                                      </m:sSub>
                                    </m:e>
                                  </m:d>
                                </m:oMath>
                              </m:oMathPara>
                            </a14:m>
                            <a:endParaRPr lang="en-US" sz="2800" i="1" dirty="0"/>
                          </a:p>
                        </p:txBody>
                      </p:sp>
                    </mc:Choice>
                    <mc:Fallback xmlns="">
                      <p:sp>
                        <p:nvSpPr>
                          <p:cNvPr id="151" name="TextBox 150">
                            <a:extLst>
                              <a:ext uri="{FF2B5EF4-FFF2-40B4-BE49-F238E27FC236}">
                                <a16:creationId xmlns:a16="http://schemas.microsoft.com/office/drawing/2014/main" id="{59A6A4CE-BD8D-D85E-A124-49C7BB40C2A5}"/>
                              </a:ext>
                            </a:extLst>
                          </p:cNvPr>
                          <p:cNvSpPr txBox="1">
                            <a:spLocks noRot="1" noChangeAspect="1" noMove="1" noResize="1" noEditPoints="1" noAdjustHandles="1" noChangeArrowheads="1" noChangeShapeType="1" noTextEdit="1"/>
                          </p:cNvSpPr>
                          <p:nvPr/>
                        </p:nvSpPr>
                        <p:spPr>
                          <a:xfrm>
                            <a:off x="4380024" y="2029432"/>
                            <a:ext cx="551170" cy="202794"/>
                          </a:xfrm>
                          <a:prstGeom prst="rect">
                            <a:avLst/>
                          </a:prstGeom>
                          <a:blipFill>
                            <a:blip r:embed="rId48"/>
                            <a:stretch>
                              <a:fillRect l="-12658" t="-174286" r="-49367" b="-2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8B210B0F-4C14-8B49-2EB5-AB6133EC3F71}"/>
                              </a:ext>
                            </a:extLst>
                          </p:cNvPr>
                          <p:cNvSpPr txBox="1"/>
                          <p:nvPr/>
                        </p:nvSpPr>
                        <p:spPr>
                          <a:xfrm>
                            <a:off x="4680935" y="2848486"/>
                            <a:ext cx="560676" cy="2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a:latin typeface="Cambria Math" panose="02040503050406030204" pitchFamily="18" charset="0"/>
                                            </a:rPr>
                                            <m:t>|</m:t>
                                          </m:r>
                                          <m:r>
                                            <m:rPr>
                                              <m:sty m:val="p"/>
                                            </m:rPr>
                                            <a:rPr lang="en-US" sz="2800">
                                              <a:latin typeface="Cambria Math" panose="02040503050406030204" pitchFamily="18" charset="0"/>
                                            </a:rPr>
                                            <m:t>g</m:t>
                                          </m:r>
                                        </m:e>
                                        <m:sub>
                                          <m:r>
                                            <a:rPr lang="en-US" sz="2800">
                                              <a:latin typeface="Cambria Math" panose="02040503050406030204" pitchFamily="18" charset="0"/>
                                            </a:rPr>
                                            <m:t>1</m:t>
                                          </m:r>
                                        </m:sub>
                                      </m:sSub>
                                      <m:sSub>
                                        <m:sSubPr>
                                          <m:ctrlPr>
                                            <a:rPr lang="en-US" sz="2800" i="1">
                                              <a:latin typeface="Cambria Math" panose="02040503050406030204" pitchFamily="18" charset="0"/>
                                            </a:rPr>
                                          </m:ctrlPr>
                                        </m:sSubPr>
                                        <m:e>
                                          <m:r>
                                            <m:rPr>
                                              <m:sty m:val="p"/>
                                            </m:rPr>
                                            <a:rPr lang="en-US" sz="2800">
                                              <a:latin typeface="Cambria Math" panose="02040503050406030204" pitchFamily="18" charset="0"/>
                                            </a:rPr>
                                            <m:t>e</m:t>
                                          </m:r>
                                        </m:e>
                                        <m:sub>
                                          <m:r>
                                            <a:rPr lang="en-US" sz="2800">
                                              <a:latin typeface="Cambria Math" panose="02040503050406030204" pitchFamily="18" charset="0"/>
                                            </a:rPr>
                                            <m:t>2</m:t>
                                          </m:r>
                                        </m:sub>
                                      </m:sSub>
                                    </m:e>
                                  </m:d>
                                </m:oMath>
                              </m:oMathPara>
                            </a14:m>
                            <a:endParaRPr lang="en-US" sz="2800" i="1" dirty="0"/>
                          </a:p>
                        </p:txBody>
                      </p:sp>
                    </mc:Choice>
                    <mc:Fallback xmlns="">
                      <p:sp>
                        <p:nvSpPr>
                          <p:cNvPr id="152" name="TextBox 151">
                            <a:extLst>
                              <a:ext uri="{FF2B5EF4-FFF2-40B4-BE49-F238E27FC236}">
                                <a16:creationId xmlns:a16="http://schemas.microsoft.com/office/drawing/2014/main" id="{8B210B0F-4C14-8B49-2EB5-AB6133EC3F71}"/>
                              </a:ext>
                            </a:extLst>
                          </p:cNvPr>
                          <p:cNvSpPr txBox="1">
                            <a:spLocks noRot="1" noChangeAspect="1" noMove="1" noResize="1" noEditPoints="1" noAdjustHandles="1" noChangeArrowheads="1" noChangeShapeType="1" noTextEdit="1"/>
                          </p:cNvSpPr>
                          <p:nvPr/>
                        </p:nvSpPr>
                        <p:spPr>
                          <a:xfrm>
                            <a:off x="4680935" y="2848486"/>
                            <a:ext cx="560676" cy="202794"/>
                          </a:xfrm>
                          <a:prstGeom prst="rect">
                            <a:avLst/>
                          </a:prstGeom>
                          <a:blipFill>
                            <a:blip r:embed="rId49"/>
                            <a:stretch>
                              <a:fillRect l="-11111" t="-174286" r="-48148" b="-2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940FDD5C-5D22-E94E-25BF-6CB8BEF205B1}"/>
                              </a:ext>
                            </a:extLst>
                          </p:cNvPr>
                          <p:cNvSpPr txBox="1"/>
                          <p:nvPr/>
                        </p:nvSpPr>
                        <p:spPr>
                          <a:xfrm>
                            <a:off x="4108065" y="2739239"/>
                            <a:ext cx="560676" cy="2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a:latin typeface="Cambria Math" panose="02040503050406030204" pitchFamily="18" charset="0"/>
                                            </a:rPr>
                                            <m:t>|</m:t>
                                          </m:r>
                                          <m:r>
                                            <m:rPr>
                                              <m:sty m:val="p"/>
                                            </m:rPr>
                                            <a:rPr lang="en-US" sz="2800">
                                              <a:latin typeface="Cambria Math" panose="02040503050406030204" pitchFamily="18" charset="0"/>
                                            </a:rPr>
                                            <m:t>e</m:t>
                                          </m:r>
                                        </m:e>
                                        <m:sub>
                                          <m:r>
                                            <a:rPr lang="en-US" sz="2800">
                                              <a:latin typeface="Cambria Math" panose="02040503050406030204" pitchFamily="18" charset="0"/>
                                            </a:rPr>
                                            <m:t>1</m:t>
                                          </m:r>
                                        </m:sub>
                                      </m:sSub>
                                      <m:sSub>
                                        <m:sSubPr>
                                          <m:ctrlPr>
                                            <a:rPr lang="en-US" sz="2800" i="1">
                                              <a:latin typeface="Cambria Math" panose="02040503050406030204" pitchFamily="18" charset="0"/>
                                            </a:rPr>
                                          </m:ctrlPr>
                                        </m:sSubPr>
                                        <m:e>
                                          <m:r>
                                            <m:rPr>
                                              <m:sty m:val="p"/>
                                            </m:rPr>
                                            <a:rPr lang="en-US" sz="2800">
                                              <a:latin typeface="Cambria Math" panose="02040503050406030204" pitchFamily="18" charset="0"/>
                                            </a:rPr>
                                            <m:t>g</m:t>
                                          </m:r>
                                        </m:e>
                                        <m:sub>
                                          <m:r>
                                            <a:rPr lang="en-US" sz="2800">
                                              <a:latin typeface="Cambria Math" panose="02040503050406030204" pitchFamily="18" charset="0"/>
                                            </a:rPr>
                                            <m:t>2</m:t>
                                          </m:r>
                                        </m:sub>
                                      </m:sSub>
                                    </m:e>
                                  </m:d>
                                </m:oMath>
                              </m:oMathPara>
                            </a14:m>
                            <a:endParaRPr lang="en-US" sz="2800" i="1" dirty="0"/>
                          </a:p>
                        </p:txBody>
                      </p:sp>
                    </mc:Choice>
                    <mc:Fallback xmlns="">
                      <p:sp>
                        <p:nvSpPr>
                          <p:cNvPr id="154" name="TextBox 153">
                            <a:extLst>
                              <a:ext uri="{FF2B5EF4-FFF2-40B4-BE49-F238E27FC236}">
                                <a16:creationId xmlns:a16="http://schemas.microsoft.com/office/drawing/2014/main" id="{940FDD5C-5D22-E94E-25BF-6CB8BEF205B1}"/>
                              </a:ext>
                            </a:extLst>
                          </p:cNvPr>
                          <p:cNvSpPr txBox="1">
                            <a:spLocks noRot="1" noChangeAspect="1" noMove="1" noResize="1" noEditPoints="1" noAdjustHandles="1" noChangeArrowheads="1" noChangeShapeType="1" noTextEdit="1"/>
                          </p:cNvSpPr>
                          <p:nvPr/>
                        </p:nvSpPr>
                        <p:spPr>
                          <a:xfrm>
                            <a:off x="4108065" y="2739239"/>
                            <a:ext cx="560676" cy="202794"/>
                          </a:xfrm>
                          <a:prstGeom prst="rect">
                            <a:avLst/>
                          </a:prstGeom>
                          <a:blipFill>
                            <a:blip r:embed="rId50"/>
                            <a:stretch>
                              <a:fillRect l="-12346" t="-174286" r="-46914" b="-251429"/>
                            </a:stretch>
                          </a:blipFill>
                        </p:spPr>
                        <p:txBody>
                          <a:bodyPr/>
                          <a:lstStyle/>
                          <a:p>
                            <a:r>
                              <a:rPr lang="en-US">
                                <a:noFill/>
                              </a:rPr>
                              <a:t> </a:t>
                            </a:r>
                          </a:p>
                        </p:txBody>
                      </p:sp>
                    </mc:Fallback>
                  </mc:AlternateContent>
                </p:grpSp>
                <p:sp>
                  <p:nvSpPr>
                    <p:cNvPr id="147" name="Freeform 146">
                      <a:extLst>
                        <a:ext uri="{FF2B5EF4-FFF2-40B4-BE49-F238E27FC236}">
                          <a16:creationId xmlns:a16="http://schemas.microsoft.com/office/drawing/2014/main" id="{D8D8C098-FEB2-C463-8357-51C8FBBF51C5}"/>
                        </a:ext>
                      </a:extLst>
                    </p:cNvPr>
                    <p:cNvSpPr/>
                    <p:nvPr/>
                  </p:nvSpPr>
                  <p:spPr>
                    <a:xfrm rot="21340283">
                      <a:off x="2493616" y="3808589"/>
                      <a:ext cx="302397" cy="123591"/>
                    </a:xfrm>
                    <a:custGeom>
                      <a:avLst/>
                      <a:gdLst>
                        <a:gd name="connsiteX0" fmla="*/ 0 w 242761"/>
                        <a:gd name="connsiteY0" fmla="*/ 242868 h 242868"/>
                        <a:gd name="connsiteX1" fmla="*/ 105197 w 242761"/>
                        <a:gd name="connsiteY1" fmla="*/ 107 h 242868"/>
                        <a:gd name="connsiteX2" fmla="*/ 242761 w 242761"/>
                        <a:gd name="connsiteY2" fmla="*/ 218592 h 242868"/>
                        <a:gd name="connsiteX0" fmla="*/ 0 w 242761"/>
                        <a:gd name="connsiteY0" fmla="*/ 197602 h 197602"/>
                        <a:gd name="connsiteX1" fmla="*/ 117897 w 242761"/>
                        <a:gd name="connsiteY1" fmla="*/ 177 h 197602"/>
                        <a:gd name="connsiteX2" fmla="*/ 242761 w 242761"/>
                        <a:gd name="connsiteY2" fmla="*/ 173326 h 197602"/>
                      </a:gdLst>
                      <a:ahLst/>
                      <a:cxnLst>
                        <a:cxn ang="0">
                          <a:pos x="connsiteX0" y="connsiteY0"/>
                        </a:cxn>
                        <a:cxn ang="0">
                          <a:pos x="connsiteX1" y="connsiteY1"/>
                        </a:cxn>
                        <a:cxn ang="0">
                          <a:pos x="connsiteX2" y="connsiteY2"/>
                        </a:cxn>
                      </a:cxnLst>
                      <a:rect l="l" t="t" r="r" b="b"/>
                      <a:pathLst>
                        <a:path w="242761" h="197602">
                          <a:moveTo>
                            <a:pt x="0" y="197602"/>
                          </a:moveTo>
                          <a:cubicBezTo>
                            <a:pt x="32368" y="78244"/>
                            <a:pt x="77437" y="4223"/>
                            <a:pt x="117897" y="177"/>
                          </a:cubicBezTo>
                          <a:cubicBezTo>
                            <a:pt x="158357" y="-3869"/>
                            <a:pt x="194209" y="62060"/>
                            <a:pt x="242761" y="173326"/>
                          </a:cubicBezTo>
                        </a:path>
                      </a:pathLst>
                    </a:custGeom>
                    <a:noFill/>
                    <a:ln w="38100">
                      <a:solidFill>
                        <a:schemeClr val="accent2"/>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5352BFF-8402-0212-EE04-73C5E813471C}"/>
                            </a:ext>
                          </a:extLst>
                        </p:cNvPr>
                        <p:cNvSpPr txBox="1"/>
                        <p:nvPr/>
                      </p:nvSpPr>
                      <p:spPr>
                        <a:xfrm>
                          <a:off x="2554822" y="3600196"/>
                          <a:ext cx="280777" cy="2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𝐽</m:t>
                                    </m:r>
                                  </m:e>
                                  <m:sub>
                                    <m:r>
                                      <a:rPr lang="en-US" sz="2800" i="1">
                                        <a:solidFill>
                                          <a:schemeClr val="accent2"/>
                                        </a:solidFill>
                                        <a:latin typeface="Cambria Math" panose="02040503050406030204" pitchFamily="18" charset="0"/>
                                      </a:rPr>
                                      <m:t>12</m:t>
                                    </m:r>
                                  </m:sub>
                                </m:sSub>
                              </m:oMath>
                            </m:oMathPara>
                          </a14:m>
                          <a:endParaRPr lang="en-US" sz="2800" dirty="0">
                            <a:solidFill>
                              <a:schemeClr val="accent2"/>
                            </a:solidFill>
                          </a:endParaRPr>
                        </a:p>
                      </p:txBody>
                    </p:sp>
                  </mc:Choice>
                  <mc:Fallback xmlns="">
                    <p:sp>
                      <p:nvSpPr>
                        <p:cNvPr id="148" name="TextBox 147">
                          <a:extLst>
                            <a:ext uri="{FF2B5EF4-FFF2-40B4-BE49-F238E27FC236}">
                              <a16:creationId xmlns:a16="http://schemas.microsoft.com/office/drawing/2014/main" id="{75352BFF-8402-0212-EE04-73C5E813471C}"/>
                            </a:ext>
                          </a:extLst>
                        </p:cNvPr>
                        <p:cNvSpPr txBox="1">
                          <a:spLocks noRot="1" noChangeAspect="1" noMove="1" noResize="1" noEditPoints="1" noAdjustHandles="1" noChangeArrowheads="1" noChangeShapeType="1" noTextEdit="1"/>
                        </p:cNvSpPr>
                        <p:nvPr/>
                      </p:nvSpPr>
                      <p:spPr>
                        <a:xfrm>
                          <a:off x="2554822" y="3600196"/>
                          <a:ext cx="280777" cy="202794"/>
                        </a:xfrm>
                        <a:prstGeom prst="rect">
                          <a:avLst/>
                        </a:prstGeom>
                        <a:blipFill>
                          <a:blip r:embed="rId51"/>
                          <a:stretch>
                            <a:fillRect l="-21951" r="-4878" b="-25714"/>
                          </a:stretch>
                        </a:blipFill>
                      </p:spPr>
                      <p:txBody>
                        <a:bodyPr/>
                        <a:lstStyle/>
                        <a:p>
                          <a:r>
                            <a:rPr lang="en-US">
                              <a:noFill/>
                            </a:rPr>
                            <a:t> </a:t>
                          </a:r>
                        </a:p>
                      </p:txBody>
                    </p:sp>
                  </mc:Fallback>
                </mc:AlternateContent>
              </p:grpSp>
              <p:sp>
                <p:nvSpPr>
                  <p:cNvPr id="144" name="Freeform 143">
                    <a:extLst>
                      <a:ext uri="{FF2B5EF4-FFF2-40B4-BE49-F238E27FC236}">
                        <a16:creationId xmlns:a16="http://schemas.microsoft.com/office/drawing/2014/main" id="{B557AFBE-FD95-5BED-62C4-D1B344A61F65}"/>
                      </a:ext>
                    </a:extLst>
                  </p:cNvPr>
                  <p:cNvSpPr/>
                  <p:nvPr/>
                </p:nvSpPr>
                <p:spPr>
                  <a:xfrm rot="9735951">
                    <a:off x="3115063" y="4281935"/>
                    <a:ext cx="571497" cy="118955"/>
                  </a:xfrm>
                  <a:custGeom>
                    <a:avLst/>
                    <a:gdLst>
                      <a:gd name="connsiteX0" fmla="*/ 0 w 242761"/>
                      <a:gd name="connsiteY0" fmla="*/ 242868 h 242868"/>
                      <a:gd name="connsiteX1" fmla="*/ 105197 w 242761"/>
                      <a:gd name="connsiteY1" fmla="*/ 107 h 242868"/>
                      <a:gd name="connsiteX2" fmla="*/ 242761 w 242761"/>
                      <a:gd name="connsiteY2" fmla="*/ 218592 h 242868"/>
                      <a:gd name="connsiteX0" fmla="*/ 0 w 242761"/>
                      <a:gd name="connsiteY0" fmla="*/ 197602 h 197602"/>
                      <a:gd name="connsiteX1" fmla="*/ 117897 w 242761"/>
                      <a:gd name="connsiteY1" fmla="*/ 177 h 197602"/>
                      <a:gd name="connsiteX2" fmla="*/ 242761 w 242761"/>
                      <a:gd name="connsiteY2" fmla="*/ 173326 h 197602"/>
                    </a:gdLst>
                    <a:ahLst/>
                    <a:cxnLst>
                      <a:cxn ang="0">
                        <a:pos x="connsiteX0" y="connsiteY0"/>
                      </a:cxn>
                      <a:cxn ang="0">
                        <a:pos x="connsiteX1" y="connsiteY1"/>
                      </a:cxn>
                      <a:cxn ang="0">
                        <a:pos x="connsiteX2" y="connsiteY2"/>
                      </a:cxn>
                    </a:cxnLst>
                    <a:rect l="l" t="t" r="r" b="b"/>
                    <a:pathLst>
                      <a:path w="242761" h="197602">
                        <a:moveTo>
                          <a:pt x="0" y="197602"/>
                        </a:moveTo>
                        <a:cubicBezTo>
                          <a:pt x="32368" y="78244"/>
                          <a:pt x="77437" y="4223"/>
                          <a:pt x="117897" y="177"/>
                        </a:cubicBezTo>
                        <a:cubicBezTo>
                          <a:pt x="158357" y="-3869"/>
                          <a:pt x="194209" y="62060"/>
                          <a:pt x="242761" y="173326"/>
                        </a:cubicBezTo>
                      </a:path>
                    </a:pathLst>
                  </a:custGeom>
                  <a:noFill/>
                  <a:ln w="41275">
                    <a:solidFill>
                      <a:srgbClr val="FFC000"/>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00B050"/>
                      </a:solidFill>
                      <a:highlight>
                        <a:srgbClr val="00FF00"/>
                      </a:highlight>
                    </a:endParaRPr>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88778A9-B71C-2551-5536-128585EA1A29}"/>
                          </a:ext>
                        </a:extLst>
                      </p:cNvPr>
                      <p:cNvSpPr txBox="1"/>
                      <p:nvPr/>
                    </p:nvSpPr>
                    <p:spPr>
                      <a:xfrm>
                        <a:off x="3311200" y="4366692"/>
                        <a:ext cx="245283" cy="2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C000"/>
                                      </a:solidFill>
                                      <a:latin typeface="Cambria Math" panose="02040503050406030204" pitchFamily="18" charset="0"/>
                                    </a:rPr>
                                  </m:ctrlPr>
                                </m:sSubPr>
                                <m:e>
                                  <m:r>
                                    <a:rPr lang="en-US" sz="2800" i="1">
                                      <a:solidFill>
                                        <a:srgbClr val="FFC000"/>
                                      </a:solidFill>
                                      <a:latin typeface="Cambria Math" panose="02040503050406030204" pitchFamily="18" charset="0"/>
                                    </a:rPr>
                                    <m:t>𝑔</m:t>
                                  </m:r>
                                </m:e>
                                <m:sub>
                                  <m:r>
                                    <a:rPr lang="en-US" sz="2800" i="1">
                                      <a:solidFill>
                                        <a:srgbClr val="FFC000"/>
                                      </a:solidFill>
                                      <a:latin typeface="Cambria Math" panose="02040503050406030204" pitchFamily="18" charset="0"/>
                                    </a:rPr>
                                    <m:t>𝑐</m:t>
                                  </m:r>
                                </m:sub>
                              </m:sSub>
                            </m:oMath>
                          </m:oMathPara>
                        </a14:m>
                        <a:endParaRPr lang="en-US" sz="2800" dirty="0">
                          <a:solidFill>
                            <a:schemeClr val="accent2"/>
                          </a:solidFill>
                        </a:endParaRPr>
                      </a:p>
                    </p:txBody>
                  </p:sp>
                </mc:Choice>
                <mc:Fallback xmlns="">
                  <p:sp>
                    <p:nvSpPr>
                      <p:cNvPr id="145" name="TextBox 144">
                        <a:extLst>
                          <a:ext uri="{FF2B5EF4-FFF2-40B4-BE49-F238E27FC236}">
                            <a16:creationId xmlns:a16="http://schemas.microsoft.com/office/drawing/2014/main" id="{D88778A9-B71C-2551-5536-128585EA1A29}"/>
                          </a:ext>
                        </a:extLst>
                      </p:cNvPr>
                      <p:cNvSpPr txBox="1">
                        <a:spLocks noRot="1" noChangeAspect="1" noMove="1" noResize="1" noEditPoints="1" noAdjustHandles="1" noChangeArrowheads="1" noChangeShapeType="1" noTextEdit="1"/>
                      </p:cNvSpPr>
                      <p:nvPr/>
                    </p:nvSpPr>
                    <p:spPr>
                      <a:xfrm>
                        <a:off x="3311200" y="4366692"/>
                        <a:ext cx="245283" cy="202794"/>
                      </a:xfrm>
                      <a:prstGeom prst="rect">
                        <a:avLst/>
                      </a:prstGeom>
                      <a:blipFill>
                        <a:blip r:embed="rId52"/>
                        <a:stretch>
                          <a:fillRect l="-16667" b="-22857"/>
                        </a:stretch>
                      </a:blipFill>
                    </p:spPr>
                    <p:txBody>
                      <a:bodyPr/>
                      <a:lstStyle/>
                      <a:p>
                        <a:r>
                          <a:rPr lang="en-US">
                            <a:noFill/>
                          </a:rPr>
                          <a:t> </a:t>
                        </a:r>
                      </a:p>
                    </p:txBody>
                  </p:sp>
                </mc:Fallback>
              </mc:AlternateContent>
            </p:grpSp>
          </p:grpSp>
          <p:sp>
            <p:nvSpPr>
              <p:cNvPr id="135" name="Rectangle 134">
                <a:extLst>
                  <a:ext uri="{FF2B5EF4-FFF2-40B4-BE49-F238E27FC236}">
                    <a16:creationId xmlns:a16="http://schemas.microsoft.com/office/drawing/2014/main" id="{56DA81B7-D597-F107-3980-7D4AA962488B}"/>
                  </a:ext>
                </a:extLst>
              </p:cNvPr>
              <p:cNvSpPr/>
              <p:nvPr/>
            </p:nvSpPr>
            <p:spPr>
              <a:xfrm>
                <a:off x="6253480" y="3599845"/>
                <a:ext cx="543136" cy="61871"/>
              </a:xfrm>
              <a:prstGeom prst="rect">
                <a:avLst/>
              </a:prstGeom>
              <a:solidFill>
                <a:srgbClr val="00BDE4"/>
              </a:solidFill>
              <a:ln>
                <a:solidFill>
                  <a:srgbClr val="00B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6" name="Freeform 135">
                <a:extLst>
                  <a:ext uri="{FF2B5EF4-FFF2-40B4-BE49-F238E27FC236}">
                    <a16:creationId xmlns:a16="http://schemas.microsoft.com/office/drawing/2014/main" id="{C6261B73-4229-4F02-9489-740CAC73C54C}"/>
                  </a:ext>
                </a:extLst>
              </p:cNvPr>
              <p:cNvSpPr/>
              <p:nvPr/>
            </p:nvSpPr>
            <p:spPr>
              <a:xfrm>
                <a:off x="6460656" y="3671863"/>
                <a:ext cx="125339" cy="469185"/>
              </a:xfrm>
              <a:custGeom>
                <a:avLst/>
                <a:gdLst>
                  <a:gd name="connsiteX0" fmla="*/ 152436 w 225946"/>
                  <a:gd name="connsiteY0" fmla="*/ 0 h 475488"/>
                  <a:gd name="connsiteX1" fmla="*/ 158532 w 225946"/>
                  <a:gd name="connsiteY1" fmla="*/ 152400 h 475488"/>
                  <a:gd name="connsiteX2" fmla="*/ 54900 w 225946"/>
                  <a:gd name="connsiteY2" fmla="*/ 176784 h 475488"/>
                  <a:gd name="connsiteX3" fmla="*/ 225588 w 225946"/>
                  <a:gd name="connsiteY3" fmla="*/ 219456 h 475488"/>
                  <a:gd name="connsiteX4" fmla="*/ 36 w 225946"/>
                  <a:gd name="connsiteY4" fmla="*/ 256032 h 475488"/>
                  <a:gd name="connsiteX5" fmla="*/ 207300 w 225946"/>
                  <a:gd name="connsiteY5" fmla="*/ 286512 h 475488"/>
                  <a:gd name="connsiteX6" fmla="*/ 121956 w 225946"/>
                  <a:gd name="connsiteY6" fmla="*/ 329184 h 475488"/>
                  <a:gd name="connsiteX7" fmla="*/ 121956 w 225946"/>
                  <a:gd name="connsiteY7"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46" h="475488">
                    <a:moveTo>
                      <a:pt x="152436" y="0"/>
                    </a:moveTo>
                    <a:cubicBezTo>
                      <a:pt x="163612" y="61468"/>
                      <a:pt x="174788" y="122936"/>
                      <a:pt x="158532" y="152400"/>
                    </a:cubicBezTo>
                    <a:cubicBezTo>
                      <a:pt x="142276" y="181864"/>
                      <a:pt x="43724" y="165608"/>
                      <a:pt x="54900" y="176784"/>
                    </a:cubicBezTo>
                    <a:cubicBezTo>
                      <a:pt x="66076" y="187960"/>
                      <a:pt x="234732" y="206248"/>
                      <a:pt x="225588" y="219456"/>
                    </a:cubicBezTo>
                    <a:cubicBezTo>
                      <a:pt x="216444" y="232664"/>
                      <a:pt x="3084" y="244856"/>
                      <a:pt x="36" y="256032"/>
                    </a:cubicBezTo>
                    <a:cubicBezTo>
                      <a:pt x="-3012" y="267208"/>
                      <a:pt x="186980" y="274320"/>
                      <a:pt x="207300" y="286512"/>
                    </a:cubicBezTo>
                    <a:cubicBezTo>
                      <a:pt x="227620" y="298704"/>
                      <a:pt x="136180" y="297688"/>
                      <a:pt x="121956" y="329184"/>
                    </a:cubicBezTo>
                    <a:cubicBezTo>
                      <a:pt x="107732" y="360680"/>
                      <a:pt x="114844" y="418084"/>
                      <a:pt x="121956" y="475488"/>
                    </a:cubicBezTo>
                  </a:path>
                </a:pathLst>
              </a:custGeom>
              <a:noFill/>
              <a:ln w="38100">
                <a:solidFill>
                  <a:srgbClr val="00D0D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63506C7-9492-6370-6384-380BC58B2888}"/>
                      </a:ext>
                    </a:extLst>
                  </p:cNvPr>
                  <p:cNvSpPr txBox="1"/>
                  <p:nvPr/>
                </p:nvSpPr>
                <p:spPr>
                  <a:xfrm>
                    <a:off x="6315320" y="3731318"/>
                    <a:ext cx="196281" cy="201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00D0D5"/>
                              </a:solidFill>
                              <a:latin typeface="Cambria Math" panose="02040503050406030204" pitchFamily="18" charset="0"/>
                              <a:ea typeface="Cambria Math" panose="02040503050406030204" pitchFamily="18" charset="0"/>
                            </a:rPr>
                            <m:t>2</m:t>
                          </m:r>
                          <m:r>
                            <m:rPr>
                              <m:sty m:val="p"/>
                            </m:rPr>
                            <a:rPr lang="el-GR" sz="2800" i="1">
                              <a:solidFill>
                                <a:srgbClr val="00D0D5"/>
                              </a:solidFill>
                              <a:latin typeface="Cambria Math" panose="02040503050406030204" pitchFamily="18" charset="0"/>
                              <a:ea typeface="Cambria Math" panose="02040503050406030204" pitchFamily="18" charset="0"/>
                            </a:rPr>
                            <m:t>Γ</m:t>
                          </m:r>
                        </m:oMath>
                      </m:oMathPara>
                    </a14:m>
                    <a:endParaRPr lang="en-US" sz="2800" dirty="0">
                      <a:solidFill>
                        <a:srgbClr val="00D0D5"/>
                      </a:solidFill>
                    </a:endParaRPr>
                  </a:p>
                </p:txBody>
              </p:sp>
            </mc:Choice>
            <mc:Fallback xmlns="">
              <p:sp>
                <p:nvSpPr>
                  <p:cNvPr id="137" name="TextBox 136">
                    <a:extLst>
                      <a:ext uri="{FF2B5EF4-FFF2-40B4-BE49-F238E27FC236}">
                        <a16:creationId xmlns:a16="http://schemas.microsoft.com/office/drawing/2014/main" id="{D63506C7-9492-6370-6384-380BC58B2888}"/>
                      </a:ext>
                    </a:extLst>
                  </p:cNvPr>
                  <p:cNvSpPr txBox="1">
                    <a:spLocks noRot="1" noChangeAspect="1" noMove="1" noResize="1" noEditPoints="1" noAdjustHandles="1" noChangeArrowheads="1" noChangeShapeType="1" noTextEdit="1"/>
                  </p:cNvSpPr>
                  <p:nvPr/>
                </p:nvSpPr>
                <p:spPr>
                  <a:xfrm>
                    <a:off x="6315320" y="3731318"/>
                    <a:ext cx="196281" cy="201039"/>
                  </a:xfrm>
                  <a:prstGeom prst="rect">
                    <a:avLst/>
                  </a:prstGeom>
                  <a:blipFill>
                    <a:blip r:embed="rId53"/>
                    <a:stretch>
                      <a:fillRect l="-34483" r="-41379" b="-8824"/>
                    </a:stretch>
                  </a:blipFill>
                </p:spPr>
                <p:txBody>
                  <a:bodyPr/>
                  <a:lstStyle/>
                  <a:p>
                    <a:r>
                      <a:rPr lang="en-US">
                        <a:noFill/>
                      </a:rPr>
                      <a:t> </a:t>
                    </a:r>
                  </a:p>
                </p:txBody>
              </p:sp>
            </mc:Fallback>
          </mc:AlternateContent>
          <p:sp>
            <p:nvSpPr>
              <p:cNvPr id="138" name="Freeform 137">
                <a:extLst>
                  <a:ext uri="{FF2B5EF4-FFF2-40B4-BE49-F238E27FC236}">
                    <a16:creationId xmlns:a16="http://schemas.microsoft.com/office/drawing/2014/main" id="{00A430B3-D23D-0AF8-6F76-EEFE0CCFCF13}"/>
                  </a:ext>
                </a:extLst>
              </p:cNvPr>
              <p:cNvSpPr/>
              <p:nvPr/>
            </p:nvSpPr>
            <p:spPr>
              <a:xfrm rot="1015431">
                <a:off x="5714538" y="3416492"/>
                <a:ext cx="545203" cy="127244"/>
              </a:xfrm>
              <a:custGeom>
                <a:avLst/>
                <a:gdLst>
                  <a:gd name="connsiteX0" fmla="*/ 0 w 242761"/>
                  <a:gd name="connsiteY0" fmla="*/ 242868 h 242868"/>
                  <a:gd name="connsiteX1" fmla="*/ 105197 w 242761"/>
                  <a:gd name="connsiteY1" fmla="*/ 107 h 242868"/>
                  <a:gd name="connsiteX2" fmla="*/ 242761 w 242761"/>
                  <a:gd name="connsiteY2" fmla="*/ 218592 h 242868"/>
                  <a:gd name="connsiteX0" fmla="*/ 0 w 242761"/>
                  <a:gd name="connsiteY0" fmla="*/ 197602 h 197602"/>
                  <a:gd name="connsiteX1" fmla="*/ 117897 w 242761"/>
                  <a:gd name="connsiteY1" fmla="*/ 177 h 197602"/>
                  <a:gd name="connsiteX2" fmla="*/ 242761 w 242761"/>
                  <a:gd name="connsiteY2" fmla="*/ 173326 h 197602"/>
                </a:gdLst>
                <a:ahLst/>
                <a:cxnLst>
                  <a:cxn ang="0">
                    <a:pos x="connsiteX0" y="connsiteY0"/>
                  </a:cxn>
                  <a:cxn ang="0">
                    <a:pos x="connsiteX1" y="connsiteY1"/>
                  </a:cxn>
                  <a:cxn ang="0">
                    <a:pos x="connsiteX2" y="connsiteY2"/>
                  </a:cxn>
                </a:cxnLst>
                <a:rect l="l" t="t" r="r" b="b"/>
                <a:pathLst>
                  <a:path w="242761" h="197602">
                    <a:moveTo>
                      <a:pt x="0" y="197602"/>
                    </a:moveTo>
                    <a:cubicBezTo>
                      <a:pt x="32368" y="78244"/>
                      <a:pt x="77437" y="4223"/>
                      <a:pt x="117897" y="177"/>
                    </a:cubicBezTo>
                    <a:cubicBezTo>
                      <a:pt x="158357" y="-3869"/>
                      <a:pt x="194209" y="62060"/>
                      <a:pt x="242761" y="173326"/>
                    </a:cubicBezTo>
                  </a:path>
                </a:pathLst>
              </a:custGeom>
              <a:noFill/>
              <a:ln w="38100">
                <a:solidFill>
                  <a:srgbClr val="FFC000"/>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00B050"/>
                  </a:solidFill>
                  <a:highlight>
                    <a:srgbClr val="00FF00"/>
                  </a:highlight>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9EB214B0-2AC5-ABCD-3B1A-A23BE9D7016B}"/>
                      </a:ext>
                    </a:extLst>
                  </p:cNvPr>
                  <p:cNvSpPr txBox="1"/>
                  <p:nvPr/>
                </p:nvSpPr>
                <p:spPr>
                  <a:xfrm>
                    <a:off x="5938319" y="3190095"/>
                    <a:ext cx="534200" cy="2247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2800" i="1" smtClean="0">
                                  <a:solidFill>
                                    <a:srgbClr val="FFC000"/>
                                  </a:solidFill>
                                  <a:latin typeface="Cambria Math" panose="02040503050406030204" pitchFamily="18" charset="0"/>
                                </a:rPr>
                              </m:ctrlPr>
                            </m:radPr>
                            <m:deg/>
                            <m:e>
                              <m:r>
                                <a:rPr lang="en-US" sz="2800" b="0" i="1" smtClean="0">
                                  <a:solidFill>
                                    <a:srgbClr val="FFC000"/>
                                  </a:solidFill>
                                  <a:latin typeface="Cambria Math" panose="02040503050406030204" pitchFamily="18" charset="0"/>
                                </a:rPr>
                                <m:t>2</m:t>
                              </m:r>
                            </m:e>
                          </m:rad>
                          <m:sSub>
                            <m:sSubPr>
                              <m:ctrlPr>
                                <a:rPr lang="en-US" sz="2800" i="1">
                                  <a:solidFill>
                                    <a:srgbClr val="FFC000"/>
                                  </a:solidFill>
                                  <a:latin typeface="Cambria Math" panose="02040503050406030204" pitchFamily="18" charset="0"/>
                                </a:rPr>
                              </m:ctrlPr>
                            </m:sSubPr>
                            <m:e>
                              <m:r>
                                <a:rPr lang="en-US" sz="2800" i="1">
                                  <a:solidFill>
                                    <a:srgbClr val="FFC000"/>
                                  </a:solidFill>
                                  <a:latin typeface="Cambria Math" panose="02040503050406030204" pitchFamily="18" charset="0"/>
                                </a:rPr>
                                <m:t>𝑔</m:t>
                              </m:r>
                            </m:e>
                            <m:sub>
                              <m:r>
                                <a:rPr lang="en-US" sz="2800" i="1">
                                  <a:solidFill>
                                    <a:srgbClr val="FFC000"/>
                                  </a:solidFill>
                                  <a:latin typeface="Cambria Math" panose="02040503050406030204" pitchFamily="18" charset="0"/>
                                </a:rPr>
                                <m:t>𝑐</m:t>
                              </m:r>
                            </m:sub>
                          </m:sSub>
                        </m:oMath>
                      </m:oMathPara>
                    </a14:m>
                    <a:endParaRPr lang="en-US" sz="2800" dirty="0">
                      <a:solidFill>
                        <a:srgbClr val="FFC000"/>
                      </a:solidFill>
                    </a:endParaRPr>
                  </a:p>
                </p:txBody>
              </p:sp>
            </mc:Choice>
            <mc:Fallback xmlns="">
              <p:sp>
                <p:nvSpPr>
                  <p:cNvPr id="139" name="TextBox 138">
                    <a:extLst>
                      <a:ext uri="{FF2B5EF4-FFF2-40B4-BE49-F238E27FC236}">
                        <a16:creationId xmlns:a16="http://schemas.microsoft.com/office/drawing/2014/main" id="{9EB214B0-2AC5-ABCD-3B1A-A23BE9D7016B}"/>
                      </a:ext>
                    </a:extLst>
                  </p:cNvPr>
                  <p:cNvSpPr txBox="1">
                    <a:spLocks noRot="1" noChangeAspect="1" noMove="1" noResize="1" noEditPoints="1" noAdjustHandles="1" noChangeArrowheads="1" noChangeShapeType="1" noTextEdit="1"/>
                  </p:cNvSpPr>
                  <p:nvPr/>
                </p:nvSpPr>
                <p:spPr>
                  <a:xfrm>
                    <a:off x="5938319" y="3190095"/>
                    <a:ext cx="534200" cy="224745"/>
                  </a:xfrm>
                  <a:prstGeom prst="rect">
                    <a:avLst/>
                  </a:prstGeom>
                  <a:blipFill>
                    <a:blip r:embed="rId54"/>
                    <a:stretch>
                      <a:fillRect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CD3587B9-E9F8-4428-B26A-7252F3A820B0}"/>
                      </a:ext>
                    </a:extLst>
                  </p:cNvPr>
                  <p:cNvSpPr txBox="1"/>
                  <p:nvPr/>
                </p:nvSpPr>
                <p:spPr>
                  <a:xfrm>
                    <a:off x="6544579" y="3396582"/>
                    <a:ext cx="288300" cy="2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b="0" i="1" smtClean="0">
                                  <a:latin typeface="Cambria Math" panose="02040503050406030204" pitchFamily="18" charset="0"/>
                                </a:rPr>
                                <m:t>2</m:t>
                              </m:r>
                            </m:e>
                          </m:d>
                        </m:oMath>
                      </m:oMathPara>
                    </a14:m>
                    <a:endParaRPr lang="en-US" sz="2800" dirty="0"/>
                  </a:p>
                </p:txBody>
              </p:sp>
            </mc:Choice>
            <mc:Fallback xmlns="">
              <p:sp>
                <p:nvSpPr>
                  <p:cNvPr id="140" name="TextBox 139">
                    <a:extLst>
                      <a:ext uri="{FF2B5EF4-FFF2-40B4-BE49-F238E27FC236}">
                        <a16:creationId xmlns:a16="http://schemas.microsoft.com/office/drawing/2014/main" id="{CD3587B9-E9F8-4428-B26A-7252F3A820B0}"/>
                      </a:ext>
                    </a:extLst>
                  </p:cNvPr>
                  <p:cNvSpPr txBox="1">
                    <a:spLocks noRot="1" noChangeAspect="1" noMove="1" noResize="1" noEditPoints="1" noAdjustHandles="1" noChangeArrowheads="1" noChangeShapeType="1" noTextEdit="1"/>
                  </p:cNvSpPr>
                  <p:nvPr/>
                </p:nvSpPr>
                <p:spPr>
                  <a:xfrm>
                    <a:off x="6544579" y="3396582"/>
                    <a:ext cx="288300" cy="202794"/>
                  </a:xfrm>
                  <a:prstGeom prst="rect">
                    <a:avLst/>
                  </a:prstGeom>
                  <a:blipFill>
                    <a:blip r:embed="rId55"/>
                    <a:stretch>
                      <a:fillRect l="-55814" t="-171429" r="-90698" b="-254286"/>
                    </a:stretch>
                  </a:blipFill>
                </p:spPr>
                <p:txBody>
                  <a:bodyPr/>
                  <a:lstStyle/>
                  <a:p>
                    <a:r>
                      <a:rPr lang="en-US">
                        <a:noFill/>
                      </a:rPr>
                      <a:t> </a:t>
                    </a:r>
                  </a:p>
                </p:txBody>
              </p:sp>
            </mc:Fallback>
          </mc:AlternateContent>
        </p:grpSp>
        <p:sp>
          <p:nvSpPr>
            <p:cNvPr id="130" name="Right Arrow 129">
              <a:extLst>
                <a:ext uri="{FF2B5EF4-FFF2-40B4-BE49-F238E27FC236}">
                  <a16:creationId xmlns:a16="http://schemas.microsoft.com/office/drawing/2014/main" id="{175ADADD-8D4F-D479-1BDA-F4681C80B80A}"/>
                </a:ext>
              </a:extLst>
            </p:cNvPr>
            <p:cNvSpPr/>
            <p:nvPr/>
          </p:nvSpPr>
          <p:spPr>
            <a:xfrm rot="16200000">
              <a:off x="285527" y="3927886"/>
              <a:ext cx="716160" cy="918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1" name="Right Arrow 130">
              <a:extLst>
                <a:ext uri="{FF2B5EF4-FFF2-40B4-BE49-F238E27FC236}">
                  <a16:creationId xmlns:a16="http://schemas.microsoft.com/office/drawing/2014/main" id="{183EF2E8-30E9-732B-01FB-AC2CE854D3A4}"/>
                </a:ext>
              </a:extLst>
            </p:cNvPr>
            <p:cNvSpPr/>
            <p:nvPr/>
          </p:nvSpPr>
          <p:spPr>
            <a:xfrm rot="16200000">
              <a:off x="1000911" y="3960158"/>
              <a:ext cx="655794" cy="9130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2" name="Right Arrow 131">
              <a:extLst>
                <a:ext uri="{FF2B5EF4-FFF2-40B4-BE49-F238E27FC236}">
                  <a16:creationId xmlns:a16="http://schemas.microsoft.com/office/drawing/2014/main" id="{23F6D153-16A5-8F5D-37C7-4C8C499DF27F}"/>
                </a:ext>
              </a:extLst>
            </p:cNvPr>
            <p:cNvSpPr/>
            <p:nvPr/>
          </p:nvSpPr>
          <p:spPr>
            <a:xfrm rot="16200000">
              <a:off x="966423" y="2861447"/>
              <a:ext cx="708779" cy="1061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3" name="Right Arrow 132">
              <a:extLst>
                <a:ext uri="{FF2B5EF4-FFF2-40B4-BE49-F238E27FC236}">
                  <a16:creationId xmlns:a16="http://schemas.microsoft.com/office/drawing/2014/main" id="{231672F0-2BA5-C257-5AAB-349036A7E60D}"/>
                </a:ext>
              </a:extLst>
            </p:cNvPr>
            <p:cNvSpPr/>
            <p:nvPr/>
          </p:nvSpPr>
          <p:spPr>
            <a:xfrm rot="16200000">
              <a:off x="285329" y="2875717"/>
              <a:ext cx="708778" cy="8880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nvGrpSpPr>
          <p:cNvPr id="546" name="Group 545">
            <a:extLst>
              <a:ext uri="{FF2B5EF4-FFF2-40B4-BE49-F238E27FC236}">
                <a16:creationId xmlns:a16="http://schemas.microsoft.com/office/drawing/2014/main" id="{B2F99A27-C8EC-3AD4-207B-34CDA3E89CDA}"/>
              </a:ext>
            </a:extLst>
          </p:cNvPr>
          <p:cNvGrpSpPr/>
          <p:nvPr/>
        </p:nvGrpSpPr>
        <p:grpSpPr>
          <a:xfrm>
            <a:off x="17603089" y="23608051"/>
            <a:ext cx="9871666" cy="4167639"/>
            <a:chOff x="17878863" y="24166623"/>
            <a:chExt cx="9334610" cy="3778121"/>
          </a:xfrm>
        </p:grpSpPr>
        <p:pic>
          <p:nvPicPr>
            <p:cNvPr id="176" name="Picture 175" descr="Chart, histogram&#10;&#10;Description automatically generated">
              <a:extLst>
                <a:ext uri="{FF2B5EF4-FFF2-40B4-BE49-F238E27FC236}">
                  <a16:creationId xmlns:a16="http://schemas.microsoft.com/office/drawing/2014/main" id="{1C6FADA2-A618-F883-F212-65B6FDD1F3F9}"/>
                </a:ext>
              </a:extLst>
            </p:cNvPr>
            <p:cNvPicPr>
              <a:picLocks noChangeAspect="1"/>
            </p:cNvPicPr>
            <p:nvPr/>
          </p:nvPicPr>
          <p:blipFill>
            <a:blip r:embed="rId56"/>
            <a:stretch>
              <a:fillRect/>
            </a:stretch>
          </p:blipFill>
          <p:spPr>
            <a:xfrm>
              <a:off x="17878863" y="24177686"/>
              <a:ext cx="4631250" cy="3767058"/>
            </a:xfrm>
            <a:prstGeom prst="rect">
              <a:avLst/>
            </a:prstGeom>
          </p:spPr>
        </p:pic>
        <p:pic>
          <p:nvPicPr>
            <p:cNvPr id="177" name="Picture 176">
              <a:extLst>
                <a:ext uri="{FF2B5EF4-FFF2-40B4-BE49-F238E27FC236}">
                  <a16:creationId xmlns:a16="http://schemas.microsoft.com/office/drawing/2014/main" id="{5A672C16-421A-7175-DE30-4615D8AA2AC7}"/>
                </a:ext>
              </a:extLst>
            </p:cNvPr>
            <p:cNvPicPr>
              <a:picLocks noChangeAspect="1"/>
            </p:cNvPicPr>
            <p:nvPr/>
          </p:nvPicPr>
          <p:blipFill>
            <a:blip r:embed="rId57"/>
            <a:srcRect/>
            <a:stretch/>
          </p:blipFill>
          <p:spPr>
            <a:xfrm>
              <a:off x="22576245" y="24166623"/>
              <a:ext cx="4637228" cy="3767058"/>
            </a:xfrm>
            <a:prstGeom prst="rect">
              <a:avLst/>
            </a:prstGeom>
          </p:spPr>
        </p:pic>
      </p:grpSp>
      <p:grpSp>
        <p:nvGrpSpPr>
          <p:cNvPr id="434" name="Group 433">
            <a:extLst>
              <a:ext uri="{FF2B5EF4-FFF2-40B4-BE49-F238E27FC236}">
                <a16:creationId xmlns:a16="http://schemas.microsoft.com/office/drawing/2014/main" id="{6BDC5201-2651-9818-A017-256B928A23C8}"/>
              </a:ext>
            </a:extLst>
          </p:cNvPr>
          <p:cNvGrpSpPr/>
          <p:nvPr/>
        </p:nvGrpSpPr>
        <p:grpSpPr>
          <a:xfrm>
            <a:off x="34072482" y="21426423"/>
            <a:ext cx="6656358" cy="1098221"/>
            <a:chOff x="33525149" y="21970590"/>
            <a:chExt cx="6656358" cy="1098221"/>
          </a:xfrm>
        </p:grpSpPr>
        <p:sp>
          <p:nvSpPr>
            <p:cNvPr id="430" name="Rectangle 429">
              <a:extLst>
                <a:ext uri="{FF2B5EF4-FFF2-40B4-BE49-F238E27FC236}">
                  <a16:creationId xmlns:a16="http://schemas.microsoft.com/office/drawing/2014/main" id="{2E425383-4D42-26E2-A45D-5D0037FE8EA6}"/>
                </a:ext>
              </a:extLst>
            </p:cNvPr>
            <p:cNvSpPr/>
            <p:nvPr/>
          </p:nvSpPr>
          <p:spPr>
            <a:xfrm>
              <a:off x="33582283" y="22112669"/>
              <a:ext cx="6535287" cy="861745"/>
            </a:xfrm>
            <a:prstGeom prst="rect">
              <a:avLst/>
            </a:prstGeom>
            <a:solidFill>
              <a:srgbClr val="F0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1" name="Rectangle 430">
              <a:extLst>
                <a:ext uri="{FF2B5EF4-FFF2-40B4-BE49-F238E27FC236}">
                  <a16:creationId xmlns:a16="http://schemas.microsoft.com/office/drawing/2014/main" id="{CCD6B098-3569-DE45-AE01-D177DE82ACF5}"/>
                </a:ext>
              </a:extLst>
            </p:cNvPr>
            <p:cNvSpPr>
              <a:spLocks noChangeAspect="1"/>
            </p:cNvSpPr>
            <p:nvPr/>
          </p:nvSpPr>
          <p:spPr>
            <a:xfrm>
              <a:off x="33525149" y="21971531"/>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sp>
          <p:nvSpPr>
            <p:cNvPr id="432" name="Rectangle 431">
              <a:extLst>
                <a:ext uri="{FF2B5EF4-FFF2-40B4-BE49-F238E27FC236}">
                  <a16:creationId xmlns:a16="http://schemas.microsoft.com/office/drawing/2014/main" id="{4440157C-C401-B515-7D74-07821D0B67D8}"/>
                </a:ext>
              </a:extLst>
            </p:cNvPr>
            <p:cNvSpPr>
              <a:spLocks noChangeAspect="1"/>
            </p:cNvSpPr>
            <p:nvPr/>
          </p:nvSpPr>
          <p:spPr>
            <a:xfrm>
              <a:off x="39983849" y="21970590"/>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sp>
          <p:nvSpPr>
            <p:cNvPr id="433" name="TextBox 432">
              <a:extLst>
                <a:ext uri="{FF2B5EF4-FFF2-40B4-BE49-F238E27FC236}">
                  <a16:creationId xmlns:a16="http://schemas.microsoft.com/office/drawing/2014/main" id="{FB5E2069-2E85-662B-2F79-7A900C6B9F85}"/>
                </a:ext>
              </a:extLst>
            </p:cNvPr>
            <p:cNvSpPr txBox="1"/>
            <p:nvPr/>
          </p:nvSpPr>
          <p:spPr>
            <a:xfrm>
              <a:off x="35393143" y="22112669"/>
              <a:ext cx="3616634" cy="830997"/>
            </a:xfrm>
            <a:prstGeom prst="rect">
              <a:avLst/>
            </a:prstGeom>
            <a:noFill/>
          </p:spPr>
          <p:txBody>
            <a:bodyPr wrap="square" rtlCol="0">
              <a:spAutoFit/>
            </a:bodyPr>
            <a:lstStyle/>
            <a:p>
              <a:r>
                <a:rPr lang="en-US" sz="4800" b="1" dirty="0">
                  <a:latin typeface="Goudy Old Style" panose="02020502050305020303" pitchFamily="18" charset="77"/>
                </a:rPr>
                <a:t>Conclusions</a:t>
              </a:r>
            </a:p>
          </p:txBody>
        </p:sp>
      </p:grpSp>
      <p:grpSp>
        <p:nvGrpSpPr>
          <p:cNvPr id="435" name="Group 434">
            <a:extLst>
              <a:ext uri="{FF2B5EF4-FFF2-40B4-BE49-F238E27FC236}">
                <a16:creationId xmlns:a16="http://schemas.microsoft.com/office/drawing/2014/main" id="{42DD51B9-3313-32B4-ADFF-1F55EEE8AC6B}"/>
              </a:ext>
            </a:extLst>
          </p:cNvPr>
          <p:cNvGrpSpPr/>
          <p:nvPr/>
        </p:nvGrpSpPr>
        <p:grpSpPr>
          <a:xfrm>
            <a:off x="34072482" y="28090887"/>
            <a:ext cx="6656358" cy="1098221"/>
            <a:chOff x="33525149" y="21970590"/>
            <a:chExt cx="6656358" cy="1098221"/>
          </a:xfrm>
        </p:grpSpPr>
        <p:sp>
          <p:nvSpPr>
            <p:cNvPr id="436" name="Rectangle 435">
              <a:extLst>
                <a:ext uri="{FF2B5EF4-FFF2-40B4-BE49-F238E27FC236}">
                  <a16:creationId xmlns:a16="http://schemas.microsoft.com/office/drawing/2014/main" id="{253F8F30-D328-4A98-CB67-055AABE62519}"/>
                </a:ext>
              </a:extLst>
            </p:cNvPr>
            <p:cNvSpPr/>
            <p:nvPr/>
          </p:nvSpPr>
          <p:spPr>
            <a:xfrm>
              <a:off x="33582283" y="22112669"/>
              <a:ext cx="6535287" cy="861745"/>
            </a:xfrm>
            <a:prstGeom prst="rect">
              <a:avLst/>
            </a:prstGeom>
            <a:solidFill>
              <a:srgbClr val="F0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Rectangle 436">
              <a:extLst>
                <a:ext uri="{FF2B5EF4-FFF2-40B4-BE49-F238E27FC236}">
                  <a16:creationId xmlns:a16="http://schemas.microsoft.com/office/drawing/2014/main" id="{BBBC7825-074E-FAEA-E643-4FC6A75F2358}"/>
                </a:ext>
              </a:extLst>
            </p:cNvPr>
            <p:cNvSpPr>
              <a:spLocks noChangeAspect="1"/>
            </p:cNvSpPr>
            <p:nvPr/>
          </p:nvSpPr>
          <p:spPr>
            <a:xfrm>
              <a:off x="33525149" y="21971531"/>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sp>
          <p:nvSpPr>
            <p:cNvPr id="438" name="Rectangle 437">
              <a:extLst>
                <a:ext uri="{FF2B5EF4-FFF2-40B4-BE49-F238E27FC236}">
                  <a16:creationId xmlns:a16="http://schemas.microsoft.com/office/drawing/2014/main" id="{F5F4B521-A366-499B-9C4E-321DA6CF895E}"/>
                </a:ext>
              </a:extLst>
            </p:cNvPr>
            <p:cNvSpPr>
              <a:spLocks noChangeAspect="1"/>
            </p:cNvSpPr>
            <p:nvPr/>
          </p:nvSpPr>
          <p:spPr>
            <a:xfrm>
              <a:off x="39983849" y="21970590"/>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sp>
          <p:nvSpPr>
            <p:cNvPr id="439" name="TextBox 438">
              <a:extLst>
                <a:ext uri="{FF2B5EF4-FFF2-40B4-BE49-F238E27FC236}">
                  <a16:creationId xmlns:a16="http://schemas.microsoft.com/office/drawing/2014/main" id="{D331B482-482E-07A3-4021-37E9C7828719}"/>
                </a:ext>
              </a:extLst>
            </p:cNvPr>
            <p:cNvSpPr txBox="1"/>
            <p:nvPr/>
          </p:nvSpPr>
          <p:spPr>
            <a:xfrm>
              <a:off x="35695954" y="22077364"/>
              <a:ext cx="3059386" cy="830997"/>
            </a:xfrm>
            <a:prstGeom prst="rect">
              <a:avLst/>
            </a:prstGeom>
            <a:noFill/>
          </p:spPr>
          <p:txBody>
            <a:bodyPr wrap="square" rtlCol="0">
              <a:spAutoFit/>
            </a:bodyPr>
            <a:lstStyle/>
            <a:p>
              <a:r>
                <a:rPr lang="en-US" sz="4800" b="1" dirty="0">
                  <a:latin typeface="Goudy Old Style" panose="02020502050305020303" pitchFamily="18" charset="77"/>
                </a:rPr>
                <a:t>References</a:t>
              </a:r>
            </a:p>
          </p:txBody>
        </p:sp>
      </p:grpSp>
      <p:sp>
        <p:nvSpPr>
          <p:cNvPr id="483" name="Right Arrow 482">
            <a:extLst>
              <a:ext uri="{FF2B5EF4-FFF2-40B4-BE49-F238E27FC236}">
                <a16:creationId xmlns:a16="http://schemas.microsoft.com/office/drawing/2014/main" id="{8521FB48-841C-29B3-279A-D221B9C9EDE4}"/>
              </a:ext>
            </a:extLst>
          </p:cNvPr>
          <p:cNvSpPr/>
          <p:nvPr/>
        </p:nvSpPr>
        <p:spPr>
          <a:xfrm>
            <a:off x="11443482" y="8727547"/>
            <a:ext cx="693203" cy="8771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125C4BBB-D3E0-364B-94A3-74A7698124B4}"/>
              </a:ext>
            </a:extLst>
          </p:cNvPr>
          <p:cNvSpPr txBox="1"/>
          <p:nvPr/>
        </p:nvSpPr>
        <p:spPr>
          <a:xfrm>
            <a:off x="4129532" y="4903337"/>
            <a:ext cx="10477069" cy="2400657"/>
          </a:xfrm>
          <a:prstGeom prst="rect">
            <a:avLst/>
          </a:prstGeom>
          <a:noFill/>
        </p:spPr>
        <p:txBody>
          <a:bodyPr wrap="square" rtlCol="0">
            <a:spAutoFit/>
          </a:bodyPr>
          <a:lstStyle/>
          <a:p>
            <a:pPr algn="just"/>
            <a:r>
              <a:rPr lang="en-US" sz="3000" dirty="0">
                <a:latin typeface="Goudy Old Style" panose="02020502050305020303" pitchFamily="18" charset="77"/>
              </a:rPr>
              <a:t>When molecules are coupled to a quantized radiation field inside an optical cavity, they produce a set of photon-matter hybrid states known as polaritons. These hybrid states can alter the material properties like enhanced coherence, phonon decoupling, improved transport, and modifying chemical reactivity.</a:t>
            </a:r>
          </a:p>
        </p:txBody>
      </p:sp>
      <p:pic>
        <p:nvPicPr>
          <p:cNvPr id="46" name="Picture 45" descr="A picture containing table&#10;&#10;Description automatically generated">
            <a:extLst>
              <a:ext uri="{FF2B5EF4-FFF2-40B4-BE49-F238E27FC236}">
                <a16:creationId xmlns:a16="http://schemas.microsoft.com/office/drawing/2014/main" id="{7EE2EE73-B607-6F41-8E17-EDD51DE62908}"/>
              </a:ext>
            </a:extLst>
          </p:cNvPr>
          <p:cNvPicPr>
            <a:picLocks noChangeAspect="1"/>
          </p:cNvPicPr>
          <p:nvPr/>
        </p:nvPicPr>
        <p:blipFill>
          <a:blip r:embed="rId58"/>
          <a:stretch>
            <a:fillRect/>
          </a:stretch>
        </p:blipFill>
        <p:spPr>
          <a:xfrm>
            <a:off x="-86125" y="4672284"/>
            <a:ext cx="5023104" cy="2848631"/>
          </a:xfrm>
          <a:prstGeom prst="rect">
            <a:avLst/>
          </a:prstGeom>
        </p:spPr>
      </p:pic>
      <p:grpSp>
        <p:nvGrpSpPr>
          <p:cNvPr id="49" name="Group 48">
            <a:extLst>
              <a:ext uri="{FF2B5EF4-FFF2-40B4-BE49-F238E27FC236}">
                <a16:creationId xmlns:a16="http://schemas.microsoft.com/office/drawing/2014/main" id="{B4E98F44-4850-C167-4677-7C2763BADA6A}"/>
              </a:ext>
            </a:extLst>
          </p:cNvPr>
          <p:cNvGrpSpPr/>
          <p:nvPr/>
        </p:nvGrpSpPr>
        <p:grpSpPr>
          <a:xfrm>
            <a:off x="8429443" y="7576595"/>
            <a:ext cx="2822490" cy="2191287"/>
            <a:chOff x="8714550" y="7919805"/>
            <a:chExt cx="2822490" cy="2191287"/>
          </a:xfrm>
        </p:grpSpPr>
        <p:grpSp>
          <p:nvGrpSpPr>
            <p:cNvPr id="40" name="Group 39">
              <a:extLst>
                <a:ext uri="{FF2B5EF4-FFF2-40B4-BE49-F238E27FC236}">
                  <a16:creationId xmlns:a16="http://schemas.microsoft.com/office/drawing/2014/main" id="{B860B805-A5C4-CA4F-A594-D8633F01F281}"/>
                </a:ext>
              </a:extLst>
            </p:cNvPr>
            <p:cNvGrpSpPr/>
            <p:nvPr/>
          </p:nvGrpSpPr>
          <p:grpSpPr>
            <a:xfrm>
              <a:off x="8806216" y="7919805"/>
              <a:ext cx="2550658" cy="2191287"/>
              <a:chOff x="10371623" y="7997314"/>
              <a:chExt cx="2550658" cy="2191287"/>
            </a:xfrm>
          </p:grpSpPr>
          <p:grpSp>
            <p:nvGrpSpPr>
              <p:cNvPr id="39" name="Group 38">
                <a:extLst>
                  <a:ext uri="{FF2B5EF4-FFF2-40B4-BE49-F238E27FC236}">
                    <a16:creationId xmlns:a16="http://schemas.microsoft.com/office/drawing/2014/main" id="{F9A583F4-ED96-5577-DDE9-BF07FF184F26}"/>
                  </a:ext>
                </a:extLst>
              </p:cNvPr>
              <p:cNvGrpSpPr/>
              <p:nvPr/>
            </p:nvGrpSpPr>
            <p:grpSpPr>
              <a:xfrm>
                <a:off x="10371623" y="8265593"/>
                <a:ext cx="1041292" cy="1917722"/>
                <a:chOff x="10371623" y="8265593"/>
                <a:chExt cx="1041292" cy="1917722"/>
              </a:xfrm>
            </p:grpSpPr>
            <p:grpSp>
              <p:nvGrpSpPr>
                <p:cNvPr id="23" name="Group 22">
                  <a:extLst>
                    <a:ext uri="{FF2B5EF4-FFF2-40B4-BE49-F238E27FC236}">
                      <a16:creationId xmlns:a16="http://schemas.microsoft.com/office/drawing/2014/main" id="{3283C9F2-658B-642A-6FF8-F5E6D23AFF24}"/>
                    </a:ext>
                  </a:extLst>
                </p:cNvPr>
                <p:cNvGrpSpPr/>
                <p:nvPr/>
              </p:nvGrpSpPr>
              <p:grpSpPr>
                <a:xfrm>
                  <a:off x="10371623" y="8702921"/>
                  <a:ext cx="1041292" cy="1074221"/>
                  <a:chOff x="1052028" y="804672"/>
                  <a:chExt cx="543415" cy="606987"/>
                </a:xfrm>
              </p:grpSpPr>
              <p:sp>
                <p:nvSpPr>
                  <p:cNvPr id="33" name="Rectangle 32">
                    <a:extLst>
                      <a:ext uri="{FF2B5EF4-FFF2-40B4-BE49-F238E27FC236}">
                        <a16:creationId xmlns:a16="http://schemas.microsoft.com/office/drawing/2014/main" id="{5A396793-852C-0B12-0B96-13BBF11AC1C1}"/>
                      </a:ext>
                    </a:extLst>
                  </p:cNvPr>
                  <p:cNvSpPr/>
                  <p:nvPr/>
                </p:nvSpPr>
                <p:spPr>
                  <a:xfrm>
                    <a:off x="1052028" y="804672"/>
                    <a:ext cx="543415" cy="62702"/>
                  </a:xfrm>
                  <a:prstGeom prst="rect">
                    <a:avLst/>
                  </a:prstGeom>
                  <a:solidFill>
                    <a:srgbClr val="ED5253"/>
                  </a:solidFill>
                  <a:ln>
                    <a:solidFill>
                      <a:srgbClr val="ED5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4" name="Rectangle 33">
                    <a:extLst>
                      <a:ext uri="{FF2B5EF4-FFF2-40B4-BE49-F238E27FC236}">
                        <a16:creationId xmlns:a16="http://schemas.microsoft.com/office/drawing/2014/main" id="{D3D93354-B594-7907-D107-D3717E58ABC7}"/>
                      </a:ext>
                    </a:extLst>
                  </p:cNvPr>
                  <p:cNvSpPr/>
                  <p:nvPr/>
                </p:nvSpPr>
                <p:spPr>
                  <a:xfrm>
                    <a:off x="1052028" y="1348957"/>
                    <a:ext cx="543415" cy="62702"/>
                  </a:xfrm>
                  <a:prstGeom prst="rect">
                    <a:avLst/>
                  </a:prstGeom>
                  <a:solidFill>
                    <a:srgbClr val="ED5253"/>
                  </a:solidFill>
                  <a:ln>
                    <a:solidFill>
                      <a:srgbClr val="ED5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5FC7C6C-F3DC-B11A-1536-E29814758706}"/>
                        </a:ext>
                      </a:extLst>
                    </p:cNvPr>
                    <p:cNvSpPr txBox="1"/>
                    <p:nvPr/>
                  </p:nvSpPr>
                  <p:spPr>
                    <a:xfrm>
                      <a:off x="10710319" y="9752428"/>
                      <a:ext cx="35398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g</m:t>
                                </m:r>
                              </m:e>
                            </m:d>
                          </m:oMath>
                        </m:oMathPara>
                      </a14:m>
                      <a:endParaRPr lang="en-US" sz="2800" dirty="0"/>
                    </a:p>
                  </p:txBody>
                </p:sp>
              </mc:Choice>
              <mc:Fallback xmlns="">
                <p:sp>
                  <p:nvSpPr>
                    <p:cNvPr id="27" name="TextBox 26">
                      <a:extLst>
                        <a:ext uri="{FF2B5EF4-FFF2-40B4-BE49-F238E27FC236}">
                          <a16:creationId xmlns:a16="http://schemas.microsoft.com/office/drawing/2014/main" id="{F5FC7C6C-F3DC-B11A-1536-E29814758706}"/>
                        </a:ext>
                      </a:extLst>
                    </p:cNvPr>
                    <p:cNvSpPr txBox="1">
                      <a:spLocks noRot="1" noChangeAspect="1" noMove="1" noResize="1" noEditPoints="1" noAdjustHandles="1" noChangeArrowheads="1" noChangeShapeType="1" noTextEdit="1"/>
                    </p:cNvSpPr>
                    <p:nvPr/>
                  </p:nvSpPr>
                  <p:spPr>
                    <a:xfrm>
                      <a:off x="10710319" y="9752428"/>
                      <a:ext cx="353984" cy="430887"/>
                    </a:xfrm>
                    <a:prstGeom prst="rect">
                      <a:avLst/>
                    </a:prstGeom>
                    <a:blipFill>
                      <a:blip r:embed="rId60"/>
                      <a:stretch>
                        <a:fillRect l="-100000" t="-171429" r="-162069" b="-2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5FA9078-4C84-4D4E-3050-570B74117A79}"/>
                        </a:ext>
                      </a:extLst>
                    </p:cNvPr>
                    <p:cNvSpPr txBox="1"/>
                    <p:nvPr/>
                  </p:nvSpPr>
                  <p:spPr>
                    <a:xfrm>
                      <a:off x="10649383" y="8265593"/>
                      <a:ext cx="4993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e</m:t>
                                </m:r>
                              </m:e>
                            </m:d>
                          </m:oMath>
                        </m:oMathPara>
                      </a14:m>
                      <a:endParaRPr lang="en-US" sz="2800" dirty="0"/>
                    </a:p>
                  </p:txBody>
                </p:sp>
              </mc:Choice>
              <mc:Fallback xmlns="">
                <p:sp>
                  <p:nvSpPr>
                    <p:cNvPr id="28" name="TextBox 27">
                      <a:extLst>
                        <a:ext uri="{FF2B5EF4-FFF2-40B4-BE49-F238E27FC236}">
                          <a16:creationId xmlns:a16="http://schemas.microsoft.com/office/drawing/2014/main" id="{35FA9078-4C84-4D4E-3050-570B74117A79}"/>
                        </a:ext>
                      </a:extLst>
                    </p:cNvPr>
                    <p:cNvSpPr txBox="1">
                      <a:spLocks noRot="1" noChangeAspect="1" noMove="1" noResize="1" noEditPoints="1" noAdjustHandles="1" noChangeArrowheads="1" noChangeShapeType="1" noTextEdit="1"/>
                    </p:cNvSpPr>
                    <p:nvPr/>
                  </p:nvSpPr>
                  <p:spPr>
                    <a:xfrm>
                      <a:off x="10649383" y="8265593"/>
                      <a:ext cx="499367" cy="430887"/>
                    </a:xfrm>
                    <a:prstGeom prst="rect">
                      <a:avLst/>
                    </a:prstGeom>
                    <a:blipFill>
                      <a:blip r:embed="rId61"/>
                      <a:stretch>
                        <a:fillRect l="-63415" t="-171429" r="-92683" b="-251429"/>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96764F6F-4595-1B56-44E5-706D66322448}"/>
                  </a:ext>
                </a:extLst>
              </p:cNvPr>
              <p:cNvGrpSpPr/>
              <p:nvPr/>
            </p:nvGrpSpPr>
            <p:grpSpPr>
              <a:xfrm>
                <a:off x="11364667" y="7997314"/>
                <a:ext cx="598765" cy="676699"/>
                <a:chOff x="11364667" y="7997314"/>
                <a:chExt cx="598765" cy="676699"/>
              </a:xfrm>
            </p:grpSpPr>
            <p:sp>
              <p:nvSpPr>
                <p:cNvPr id="21" name="Freeform 20">
                  <a:extLst>
                    <a:ext uri="{FF2B5EF4-FFF2-40B4-BE49-F238E27FC236}">
                      <a16:creationId xmlns:a16="http://schemas.microsoft.com/office/drawing/2014/main" id="{604C1680-E163-EAE4-5BE7-6B6B8358AA3B}"/>
                    </a:ext>
                  </a:extLst>
                </p:cNvPr>
                <p:cNvSpPr/>
                <p:nvPr/>
              </p:nvSpPr>
              <p:spPr>
                <a:xfrm>
                  <a:off x="11364667" y="8448822"/>
                  <a:ext cx="569671" cy="225191"/>
                </a:xfrm>
                <a:custGeom>
                  <a:avLst/>
                  <a:gdLst>
                    <a:gd name="connsiteX0" fmla="*/ 0 w 242761"/>
                    <a:gd name="connsiteY0" fmla="*/ 242868 h 242868"/>
                    <a:gd name="connsiteX1" fmla="*/ 105197 w 242761"/>
                    <a:gd name="connsiteY1" fmla="*/ 107 h 242868"/>
                    <a:gd name="connsiteX2" fmla="*/ 242761 w 242761"/>
                    <a:gd name="connsiteY2" fmla="*/ 218592 h 242868"/>
                    <a:gd name="connsiteX0" fmla="*/ 0 w 242761"/>
                    <a:gd name="connsiteY0" fmla="*/ 197602 h 197602"/>
                    <a:gd name="connsiteX1" fmla="*/ 117897 w 242761"/>
                    <a:gd name="connsiteY1" fmla="*/ 177 h 197602"/>
                    <a:gd name="connsiteX2" fmla="*/ 242761 w 242761"/>
                    <a:gd name="connsiteY2" fmla="*/ 173326 h 197602"/>
                  </a:gdLst>
                  <a:ahLst/>
                  <a:cxnLst>
                    <a:cxn ang="0">
                      <a:pos x="connsiteX0" y="connsiteY0"/>
                    </a:cxn>
                    <a:cxn ang="0">
                      <a:pos x="connsiteX1" y="connsiteY1"/>
                    </a:cxn>
                    <a:cxn ang="0">
                      <a:pos x="connsiteX2" y="connsiteY2"/>
                    </a:cxn>
                  </a:cxnLst>
                  <a:rect l="l" t="t" r="r" b="b"/>
                  <a:pathLst>
                    <a:path w="242761" h="197602">
                      <a:moveTo>
                        <a:pt x="0" y="197602"/>
                      </a:moveTo>
                      <a:cubicBezTo>
                        <a:pt x="32368" y="78244"/>
                        <a:pt x="77437" y="4223"/>
                        <a:pt x="117897" y="177"/>
                      </a:cubicBezTo>
                      <a:cubicBezTo>
                        <a:pt x="158357" y="-3869"/>
                        <a:pt x="194209" y="62060"/>
                        <a:pt x="242761" y="173326"/>
                      </a:cubicBezTo>
                    </a:path>
                  </a:pathLst>
                </a:custGeom>
                <a:noFill/>
                <a:ln w="41275">
                  <a:solidFill>
                    <a:srgbClr val="FFC000"/>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00B050"/>
                    </a:solidFill>
                    <a:highlight>
                      <a:srgbClr val="00FF00"/>
                    </a:highlight>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6D27D34-DB12-6492-D8A2-E5EFE02BE536}"/>
                        </a:ext>
                      </a:extLst>
                    </p:cNvPr>
                    <p:cNvSpPr txBox="1"/>
                    <p:nvPr/>
                  </p:nvSpPr>
                  <p:spPr>
                    <a:xfrm>
                      <a:off x="11518117" y="7997314"/>
                      <a:ext cx="4453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C000"/>
                                    </a:solidFill>
                                    <a:latin typeface="Cambria Math" panose="02040503050406030204" pitchFamily="18" charset="0"/>
                                  </a:rPr>
                                </m:ctrlPr>
                              </m:sSubPr>
                              <m:e>
                                <m:r>
                                  <a:rPr lang="en-US" sz="2800" i="1">
                                    <a:solidFill>
                                      <a:srgbClr val="FFC000"/>
                                    </a:solidFill>
                                    <a:latin typeface="Cambria Math" panose="02040503050406030204" pitchFamily="18" charset="0"/>
                                  </a:rPr>
                                  <m:t>𝑔</m:t>
                                </m:r>
                              </m:e>
                              <m:sub>
                                <m:r>
                                  <a:rPr lang="en-US" sz="2800" i="1">
                                    <a:solidFill>
                                      <a:srgbClr val="FFC000"/>
                                    </a:solidFill>
                                    <a:latin typeface="Cambria Math" panose="02040503050406030204" pitchFamily="18" charset="0"/>
                                  </a:rPr>
                                  <m:t>𝑐</m:t>
                                </m:r>
                              </m:sub>
                            </m:sSub>
                          </m:oMath>
                        </m:oMathPara>
                      </a14:m>
                      <a:endParaRPr lang="en-US" sz="2800" dirty="0">
                        <a:solidFill>
                          <a:schemeClr val="accent2"/>
                        </a:solidFill>
                      </a:endParaRPr>
                    </a:p>
                  </p:txBody>
                </p:sp>
              </mc:Choice>
              <mc:Fallback xmlns="">
                <p:sp>
                  <p:nvSpPr>
                    <p:cNvPr id="22" name="TextBox 21">
                      <a:extLst>
                        <a:ext uri="{FF2B5EF4-FFF2-40B4-BE49-F238E27FC236}">
                          <a16:creationId xmlns:a16="http://schemas.microsoft.com/office/drawing/2014/main" id="{26D27D34-DB12-6492-D8A2-E5EFE02BE536}"/>
                        </a:ext>
                      </a:extLst>
                    </p:cNvPr>
                    <p:cNvSpPr txBox="1">
                      <a:spLocks noRot="1" noChangeAspect="1" noMove="1" noResize="1" noEditPoints="1" noAdjustHandles="1" noChangeArrowheads="1" noChangeShapeType="1" noTextEdit="1"/>
                    </p:cNvSpPr>
                    <p:nvPr/>
                  </p:nvSpPr>
                  <p:spPr>
                    <a:xfrm>
                      <a:off x="11518117" y="7997314"/>
                      <a:ext cx="445315" cy="430887"/>
                    </a:xfrm>
                    <a:prstGeom prst="rect">
                      <a:avLst/>
                    </a:prstGeom>
                    <a:blipFill>
                      <a:blip r:embed="rId62"/>
                      <a:stretch>
                        <a:fillRect l="-19444" b="-22857"/>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C2C010D0-8033-ACC6-AAB9-DC2B9976FB9C}"/>
                  </a:ext>
                </a:extLst>
              </p:cNvPr>
              <p:cNvGrpSpPr/>
              <p:nvPr/>
            </p:nvGrpSpPr>
            <p:grpSpPr>
              <a:xfrm>
                <a:off x="11880989" y="8225710"/>
                <a:ext cx="1041292" cy="1962891"/>
                <a:chOff x="11880989" y="8225710"/>
                <a:chExt cx="1041292" cy="1962891"/>
              </a:xfrm>
            </p:grpSpPr>
            <p:grpSp>
              <p:nvGrpSpPr>
                <p:cNvPr id="24" name="Group 23">
                  <a:extLst>
                    <a:ext uri="{FF2B5EF4-FFF2-40B4-BE49-F238E27FC236}">
                      <a16:creationId xmlns:a16="http://schemas.microsoft.com/office/drawing/2014/main" id="{99968DDC-27C7-23A1-C2C7-C5CAC983A7B6}"/>
                    </a:ext>
                  </a:extLst>
                </p:cNvPr>
                <p:cNvGrpSpPr/>
                <p:nvPr/>
              </p:nvGrpSpPr>
              <p:grpSpPr>
                <a:xfrm>
                  <a:off x="11880989" y="8692416"/>
                  <a:ext cx="1041292" cy="1074221"/>
                  <a:chOff x="816055" y="804672"/>
                  <a:chExt cx="543415" cy="606987"/>
                </a:xfrm>
              </p:grpSpPr>
              <p:sp>
                <p:nvSpPr>
                  <p:cNvPr id="31" name="Rectangle 30">
                    <a:extLst>
                      <a:ext uri="{FF2B5EF4-FFF2-40B4-BE49-F238E27FC236}">
                        <a16:creationId xmlns:a16="http://schemas.microsoft.com/office/drawing/2014/main" id="{908F6551-4A9A-BD1F-548D-820A4C6B12D6}"/>
                      </a:ext>
                    </a:extLst>
                  </p:cNvPr>
                  <p:cNvSpPr/>
                  <p:nvPr/>
                </p:nvSpPr>
                <p:spPr>
                  <a:xfrm>
                    <a:off x="816055" y="804672"/>
                    <a:ext cx="543415" cy="62702"/>
                  </a:xfrm>
                  <a:prstGeom prst="rect">
                    <a:avLst/>
                  </a:prstGeom>
                  <a:solidFill>
                    <a:srgbClr val="00BDE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2" name="Rectangle 31">
                    <a:extLst>
                      <a:ext uri="{FF2B5EF4-FFF2-40B4-BE49-F238E27FC236}">
                        <a16:creationId xmlns:a16="http://schemas.microsoft.com/office/drawing/2014/main" id="{08571F97-CB24-C870-29B0-DE9653A6E3B1}"/>
                      </a:ext>
                    </a:extLst>
                  </p:cNvPr>
                  <p:cNvSpPr/>
                  <p:nvPr/>
                </p:nvSpPr>
                <p:spPr>
                  <a:xfrm>
                    <a:off x="816055" y="1348957"/>
                    <a:ext cx="543415" cy="6270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FB4A3F0-0DA2-59FA-310D-185FB9294447}"/>
                        </a:ext>
                      </a:extLst>
                    </p:cNvPr>
                    <p:cNvSpPr txBox="1"/>
                    <p:nvPr/>
                  </p:nvSpPr>
                  <p:spPr>
                    <a:xfrm>
                      <a:off x="12148305" y="8225710"/>
                      <a:ext cx="5234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1</m:t>
                                </m:r>
                              </m:e>
                            </m:d>
                          </m:oMath>
                        </m:oMathPara>
                      </a14:m>
                      <a:endParaRPr lang="en-US" sz="2800" dirty="0"/>
                    </a:p>
                  </p:txBody>
                </p:sp>
              </mc:Choice>
              <mc:Fallback xmlns="">
                <p:sp>
                  <p:nvSpPr>
                    <p:cNvPr id="30" name="TextBox 29">
                      <a:extLst>
                        <a:ext uri="{FF2B5EF4-FFF2-40B4-BE49-F238E27FC236}">
                          <a16:creationId xmlns:a16="http://schemas.microsoft.com/office/drawing/2014/main" id="{DFB4A3F0-0DA2-59FA-310D-185FB9294447}"/>
                        </a:ext>
                      </a:extLst>
                    </p:cNvPr>
                    <p:cNvSpPr txBox="1">
                      <a:spLocks noRot="1" noChangeAspect="1" noMove="1" noResize="1" noEditPoints="1" noAdjustHandles="1" noChangeArrowheads="1" noChangeShapeType="1" noTextEdit="1"/>
                    </p:cNvSpPr>
                    <p:nvPr/>
                  </p:nvSpPr>
                  <p:spPr>
                    <a:xfrm>
                      <a:off x="12148305" y="8225710"/>
                      <a:ext cx="523413" cy="430887"/>
                    </a:xfrm>
                    <a:prstGeom prst="rect">
                      <a:avLst/>
                    </a:prstGeom>
                    <a:blipFill>
                      <a:blip r:embed="rId63"/>
                      <a:stretch>
                        <a:fillRect l="-55814" t="-171429" r="-88372" b="-2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76A58C-099F-E4BF-4644-782BE20AE5A9}"/>
                        </a:ext>
                      </a:extLst>
                    </p:cNvPr>
                    <p:cNvSpPr txBox="1"/>
                    <p:nvPr/>
                  </p:nvSpPr>
                  <p:spPr>
                    <a:xfrm>
                      <a:off x="12185273" y="9757714"/>
                      <a:ext cx="5234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b="0" i="1" smtClean="0">
                                    <a:latin typeface="Cambria Math" panose="02040503050406030204" pitchFamily="18" charset="0"/>
                                  </a:rPr>
                                  <m:t>0</m:t>
                                </m:r>
                              </m:e>
                            </m:d>
                          </m:oMath>
                        </m:oMathPara>
                      </a14:m>
                      <a:endParaRPr lang="en-US" sz="2800" dirty="0"/>
                    </a:p>
                  </p:txBody>
                </p:sp>
              </mc:Choice>
              <mc:Fallback xmlns="">
                <p:sp>
                  <p:nvSpPr>
                    <p:cNvPr id="36" name="TextBox 35">
                      <a:extLst>
                        <a:ext uri="{FF2B5EF4-FFF2-40B4-BE49-F238E27FC236}">
                          <a16:creationId xmlns:a16="http://schemas.microsoft.com/office/drawing/2014/main" id="{7776A58C-099F-E4BF-4644-782BE20AE5A9}"/>
                        </a:ext>
                      </a:extLst>
                    </p:cNvPr>
                    <p:cNvSpPr txBox="1">
                      <a:spLocks noRot="1" noChangeAspect="1" noMove="1" noResize="1" noEditPoints="1" noAdjustHandles="1" noChangeArrowheads="1" noChangeShapeType="1" noTextEdit="1"/>
                    </p:cNvSpPr>
                    <p:nvPr/>
                  </p:nvSpPr>
                  <p:spPr>
                    <a:xfrm>
                      <a:off x="12185273" y="9757714"/>
                      <a:ext cx="523413" cy="430887"/>
                    </a:xfrm>
                    <a:prstGeom prst="rect">
                      <a:avLst/>
                    </a:prstGeom>
                    <a:blipFill>
                      <a:blip r:embed="rId64"/>
                      <a:stretch>
                        <a:fillRect l="-57143" t="-179412" r="-92857" b="-261765"/>
                      </a:stretch>
                    </a:blipFill>
                  </p:spPr>
                  <p:txBody>
                    <a:bodyPr/>
                    <a:lstStyle/>
                    <a:p>
                      <a:r>
                        <a:rPr lang="en-US">
                          <a:noFill/>
                        </a:rPr>
                        <a:t> </a:t>
                      </a:r>
                    </a:p>
                  </p:txBody>
                </p:sp>
              </mc:Fallback>
            </mc:AlternateContent>
          </p:grpSp>
        </p:grpSp>
        <p:grpSp>
          <p:nvGrpSpPr>
            <p:cNvPr id="48" name="Group 47">
              <a:extLst>
                <a:ext uri="{FF2B5EF4-FFF2-40B4-BE49-F238E27FC236}">
                  <a16:creationId xmlns:a16="http://schemas.microsoft.com/office/drawing/2014/main" id="{6FF22821-E1D8-C674-3EB7-F6C2EF9C1FDE}"/>
                </a:ext>
              </a:extLst>
            </p:cNvPr>
            <p:cNvGrpSpPr/>
            <p:nvPr/>
          </p:nvGrpSpPr>
          <p:grpSpPr>
            <a:xfrm>
              <a:off x="8714550" y="8754741"/>
              <a:ext cx="2822490" cy="814931"/>
              <a:chOff x="8714550" y="8754741"/>
              <a:chExt cx="2822490" cy="814931"/>
            </a:xfrm>
          </p:grpSpPr>
          <p:sp>
            <p:nvSpPr>
              <p:cNvPr id="41" name="Right Arrow 40">
                <a:extLst>
                  <a:ext uri="{FF2B5EF4-FFF2-40B4-BE49-F238E27FC236}">
                    <a16:creationId xmlns:a16="http://schemas.microsoft.com/office/drawing/2014/main" id="{E5825103-0CCF-E085-D964-AB1C76F18E6F}"/>
                  </a:ext>
                </a:extLst>
              </p:cNvPr>
              <p:cNvSpPr/>
              <p:nvPr/>
            </p:nvSpPr>
            <p:spPr>
              <a:xfrm rot="16200000">
                <a:off x="8915515" y="9118958"/>
                <a:ext cx="810362" cy="910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2" name="Right Arrow 41">
                <a:extLst>
                  <a:ext uri="{FF2B5EF4-FFF2-40B4-BE49-F238E27FC236}">
                    <a16:creationId xmlns:a16="http://schemas.microsoft.com/office/drawing/2014/main" id="{CBB75F78-8D3D-7446-62EB-E3EFD8631F87}"/>
                  </a:ext>
                </a:extLst>
              </p:cNvPr>
              <p:cNvSpPr/>
              <p:nvPr/>
            </p:nvSpPr>
            <p:spPr>
              <a:xfrm rot="16200000">
                <a:off x="10397438" y="9105717"/>
                <a:ext cx="784064" cy="8211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C784CAC-D03A-6D72-9583-1115A8072098}"/>
                      </a:ext>
                    </a:extLst>
                  </p:cNvPr>
                  <p:cNvSpPr txBox="1"/>
                  <p:nvPr/>
                </p:nvSpPr>
                <p:spPr>
                  <a:xfrm>
                    <a:off x="10843837" y="8928336"/>
                    <a:ext cx="693203"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B0F0"/>
                                  </a:solidFill>
                                  <a:latin typeface="Cambria Math" panose="02040503050406030204" pitchFamily="18" charset="0"/>
                                  <a:ea typeface="Cambria Math" panose="02040503050406030204" pitchFamily="18" charset="0"/>
                                </a:rPr>
                              </m:ctrlPr>
                            </m:sSubPr>
                            <m:e>
                              <m:r>
                                <a:rPr lang="en-US" sz="2800" i="1" dirty="0">
                                  <a:solidFill>
                                    <a:srgbClr val="00B0F0"/>
                                  </a:solidFill>
                                  <a:latin typeface="Cambria Math" panose="02040503050406030204" pitchFamily="18" charset="0"/>
                                  <a:ea typeface="Cambria Math" panose="02040503050406030204" pitchFamily="18" charset="0"/>
                                </a:rPr>
                                <m:t>𝜔</m:t>
                              </m:r>
                            </m:e>
                            <m:sub>
                              <m:r>
                                <a:rPr lang="en-US" sz="2800" b="0" i="1" dirty="0" smtClean="0">
                                  <a:solidFill>
                                    <a:srgbClr val="00B0F0"/>
                                  </a:solidFill>
                                  <a:latin typeface="Cambria Math" panose="02040503050406030204" pitchFamily="18" charset="0"/>
                                  <a:ea typeface="Cambria Math" panose="02040503050406030204" pitchFamily="18" charset="0"/>
                                </a:rPr>
                                <m:t>𝑝h</m:t>
                              </m:r>
                            </m:sub>
                          </m:sSub>
                        </m:oMath>
                      </m:oMathPara>
                    </a14:m>
                    <a:endParaRPr lang="en-US" sz="2800" dirty="0">
                      <a:solidFill>
                        <a:schemeClr val="accent2"/>
                      </a:solidFill>
                    </a:endParaRPr>
                  </a:p>
                </p:txBody>
              </p:sp>
            </mc:Choice>
            <mc:Fallback xmlns="">
              <p:sp>
                <p:nvSpPr>
                  <p:cNvPr id="45" name="TextBox 44">
                    <a:extLst>
                      <a:ext uri="{FF2B5EF4-FFF2-40B4-BE49-F238E27FC236}">
                        <a16:creationId xmlns:a16="http://schemas.microsoft.com/office/drawing/2014/main" id="{2C784CAC-D03A-6D72-9583-1115A8072098}"/>
                      </a:ext>
                    </a:extLst>
                  </p:cNvPr>
                  <p:cNvSpPr txBox="1">
                    <a:spLocks noRot="1" noChangeAspect="1" noMove="1" noResize="1" noEditPoints="1" noAdjustHandles="1" noChangeArrowheads="1" noChangeShapeType="1" noTextEdit="1"/>
                  </p:cNvSpPr>
                  <p:nvPr/>
                </p:nvSpPr>
                <p:spPr>
                  <a:xfrm>
                    <a:off x="10843837" y="8928336"/>
                    <a:ext cx="693203" cy="464101"/>
                  </a:xfrm>
                  <a:prstGeom prst="rect">
                    <a:avLst/>
                  </a:prstGeom>
                  <a:blipFill>
                    <a:blip r:embed="rId65"/>
                    <a:stretch>
                      <a:fillRect l="-5357" r="-5357"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44C7E7-7DD9-EF64-A252-1578E8B68D21}"/>
                      </a:ext>
                    </a:extLst>
                  </p:cNvPr>
                  <p:cNvSpPr txBox="1"/>
                  <p:nvPr/>
                </p:nvSpPr>
                <p:spPr>
                  <a:xfrm>
                    <a:off x="8714550" y="8941592"/>
                    <a:ext cx="5936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ED5253"/>
                                  </a:solidFill>
                                  <a:latin typeface="Cambria Math" panose="02040503050406030204" pitchFamily="18" charset="0"/>
                                  <a:ea typeface="Cambria Math" panose="02040503050406030204" pitchFamily="18" charset="0"/>
                                </a:rPr>
                              </m:ctrlPr>
                            </m:sSubPr>
                            <m:e>
                              <m:r>
                                <a:rPr lang="en-US" sz="2800" i="1" dirty="0">
                                  <a:solidFill>
                                    <a:srgbClr val="ED5253"/>
                                  </a:solidFill>
                                  <a:latin typeface="Cambria Math" panose="02040503050406030204" pitchFamily="18" charset="0"/>
                                  <a:ea typeface="Cambria Math" panose="02040503050406030204" pitchFamily="18" charset="0"/>
                                </a:rPr>
                                <m:t>𝜔</m:t>
                              </m:r>
                            </m:e>
                            <m:sub>
                              <m:r>
                                <a:rPr lang="en-US" sz="2800" b="0" i="1" dirty="0" smtClean="0">
                                  <a:solidFill>
                                    <a:srgbClr val="ED5253"/>
                                  </a:solidFill>
                                  <a:latin typeface="Cambria Math" panose="02040503050406030204" pitchFamily="18" charset="0"/>
                                  <a:ea typeface="Cambria Math" panose="02040503050406030204" pitchFamily="18" charset="0"/>
                                </a:rPr>
                                <m:t>𝑚</m:t>
                              </m:r>
                            </m:sub>
                          </m:sSub>
                        </m:oMath>
                      </m:oMathPara>
                    </a14:m>
                    <a:endParaRPr lang="en-US" sz="2800" dirty="0">
                      <a:solidFill>
                        <a:schemeClr val="accent2"/>
                      </a:solidFill>
                    </a:endParaRPr>
                  </a:p>
                </p:txBody>
              </p:sp>
            </mc:Choice>
            <mc:Fallback xmlns="">
              <p:sp>
                <p:nvSpPr>
                  <p:cNvPr id="47" name="TextBox 46">
                    <a:extLst>
                      <a:ext uri="{FF2B5EF4-FFF2-40B4-BE49-F238E27FC236}">
                        <a16:creationId xmlns:a16="http://schemas.microsoft.com/office/drawing/2014/main" id="{0F44C7E7-7DD9-EF64-A252-1578E8B68D21}"/>
                      </a:ext>
                    </a:extLst>
                  </p:cNvPr>
                  <p:cNvSpPr txBox="1">
                    <a:spLocks noRot="1" noChangeAspect="1" noMove="1" noResize="1" noEditPoints="1" noAdjustHandles="1" noChangeArrowheads="1" noChangeShapeType="1" noTextEdit="1"/>
                  </p:cNvSpPr>
                  <p:nvPr/>
                </p:nvSpPr>
                <p:spPr>
                  <a:xfrm>
                    <a:off x="8714550" y="8941592"/>
                    <a:ext cx="593624" cy="430887"/>
                  </a:xfrm>
                  <a:prstGeom prst="rect">
                    <a:avLst/>
                  </a:prstGeom>
                  <a:blipFill>
                    <a:blip r:embed="rId66"/>
                    <a:stretch>
                      <a:fillRect l="-6250" b="-8571"/>
                    </a:stretch>
                  </a:blipFill>
                </p:spPr>
                <p:txBody>
                  <a:bodyPr/>
                  <a:lstStyle/>
                  <a:p>
                    <a:r>
                      <a:rPr lang="en-US">
                        <a:noFill/>
                      </a:rPr>
                      <a:t> </a:t>
                    </a:r>
                  </a:p>
                </p:txBody>
              </p:sp>
            </mc:Fallback>
          </mc:AlternateContent>
        </p:grpSp>
      </p:grpSp>
      <p:grpSp>
        <p:nvGrpSpPr>
          <p:cNvPr id="494" name="Group 493">
            <a:extLst>
              <a:ext uri="{FF2B5EF4-FFF2-40B4-BE49-F238E27FC236}">
                <a16:creationId xmlns:a16="http://schemas.microsoft.com/office/drawing/2014/main" id="{A8EFD794-A859-CE48-F6E5-19BA0ACA6631}"/>
              </a:ext>
            </a:extLst>
          </p:cNvPr>
          <p:cNvGrpSpPr/>
          <p:nvPr/>
        </p:nvGrpSpPr>
        <p:grpSpPr>
          <a:xfrm>
            <a:off x="12389735" y="7142076"/>
            <a:ext cx="1254395" cy="3433676"/>
            <a:chOff x="13127439" y="7574184"/>
            <a:chExt cx="1254395" cy="3433676"/>
          </a:xfrm>
        </p:grpSpPr>
        <p:grpSp>
          <p:nvGrpSpPr>
            <p:cNvPr id="479" name="Group 478">
              <a:extLst>
                <a:ext uri="{FF2B5EF4-FFF2-40B4-BE49-F238E27FC236}">
                  <a16:creationId xmlns:a16="http://schemas.microsoft.com/office/drawing/2014/main" id="{40E5F8DB-0E18-D038-D65A-BA35EF74C6FD}"/>
                </a:ext>
              </a:extLst>
            </p:cNvPr>
            <p:cNvGrpSpPr/>
            <p:nvPr/>
          </p:nvGrpSpPr>
          <p:grpSpPr>
            <a:xfrm>
              <a:off x="13127439" y="10479432"/>
              <a:ext cx="1094787" cy="528428"/>
              <a:chOff x="12750338" y="9799429"/>
              <a:chExt cx="1094787" cy="528428"/>
            </a:xfrm>
          </p:grpSpPr>
          <p:sp>
            <p:nvSpPr>
              <p:cNvPr id="457" name="Rectangle 456">
                <a:extLst>
                  <a:ext uri="{FF2B5EF4-FFF2-40B4-BE49-F238E27FC236}">
                    <a16:creationId xmlns:a16="http://schemas.microsoft.com/office/drawing/2014/main" id="{CF0042FF-8E93-6D25-6EB2-84D118A2F71E}"/>
                  </a:ext>
                </a:extLst>
              </p:cNvPr>
              <p:cNvSpPr/>
              <p:nvPr/>
            </p:nvSpPr>
            <p:spPr>
              <a:xfrm>
                <a:off x="12750338" y="9799429"/>
                <a:ext cx="1094787" cy="110967"/>
              </a:xfrm>
              <a:prstGeom prst="rect">
                <a:avLst/>
              </a:prstGeom>
              <a:solidFill>
                <a:srgbClr val="ED5253"/>
              </a:solidFill>
              <a:ln>
                <a:solidFill>
                  <a:srgbClr val="ED5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454" name="TextBox 453">
                    <a:extLst>
                      <a:ext uri="{FF2B5EF4-FFF2-40B4-BE49-F238E27FC236}">
                        <a16:creationId xmlns:a16="http://schemas.microsoft.com/office/drawing/2014/main" id="{60A8DECD-1691-9CCA-1EFA-B4EF0E4AADAF}"/>
                      </a:ext>
                    </a:extLst>
                  </p:cNvPr>
                  <p:cNvSpPr txBox="1"/>
                  <p:nvPr/>
                </p:nvSpPr>
                <p:spPr>
                  <a:xfrm>
                    <a:off x="12982408" y="9896970"/>
                    <a:ext cx="715467"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g</m:t>
                              </m:r>
                              <m:r>
                                <a:rPr lang="en-US" sz="2800" b="0" i="1" smtClean="0">
                                  <a:latin typeface="Cambria Math" panose="02040503050406030204" pitchFamily="18" charset="0"/>
                                </a:rPr>
                                <m:t>,0</m:t>
                              </m:r>
                            </m:e>
                          </m:d>
                        </m:oMath>
                      </m:oMathPara>
                    </a14:m>
                    <a:endParaRPr lang="en-US" sz="2800" dirty="0"/>
                  </a:p>
                </p:txBody>
              </p:sp>
            </mc:Choice>
            <mc:Fallback xmlns="">
              <p:sp>
                <p:nvSpPr>
                  <p:cNvPr id="454" name="TextBox 453">
                    <a:extLst>
                      <a:ext uri="{FF2B5EF4-FFF2-40B4-BE49-F238E27FC236}">
                        <a16:creationId xmlns:a16="http://schemas.microsoft.com/office/drawing/2014/main" id="{60A8DECD-1691-9CCA-1EFA-B4EF0E4AADAF}"/>
                      </a:ext>
                    </a:extLst>
                  </p:cNvPr>
                  <p:cNvSpPr txBox="1">
                    <a:spLocks noRot="1" noChangeAspect="1" noMove="1" noResize="1" noEditPoints="1" noAdjustHandles="1" noChangeArrowheads="1" noChangeShapeType="1" noTextEdit="1"/>
                  </p:cNvSpPr>
                  <p:nvPr/>
                </p:nvSpPr>
                <p:spPr>
                  <a:xfrm>
                    <a:off x="12982408" y="9896970"/>
                    <a:ext cx="715467" cy="430887"/>
                  </a:xfrm>
                  <a:prstGeom prst="rect">
                    <a:avLst/>
                  </a:prstGeom>
                  <a:blipFill>
                    <a:blip r:embed="rId67"/>
                    <a:stretch>
                      <a:fillRect l="-22807" t="-171429" r="-78947" b="-254286"/>
                    </a:stretch>
                  </a:blipFill>
                </p:spPr>
                <p:txBody>
                  <a:bodyPr/>
                  <a:lstStyle/>
                  <a:p>
                    <a:r>
                      <a:rPr lang="en-US">
                        <a:noFill/>
                      </a:rPr>
                      <a:t> </a:t>
                    </a:r>
                  </a:p>
                </p:txBody>
              </p:sp>
            </mc:Fallback>
          </mc:AlternateContent>
        </p:grpSp>
        <p:grpSp>
          <p:nvGrpSpPr>
            <p:cNvPr id="477" name="Group 476">
              <a:extLst>
                <a:ext uri="{FF2B5EF4-FFF2-40B4-BE49-F238E27FC236}">
                  <a16:creationId xmlns:a16="http://schemas.microsoft.com/office/drawing/2014/main" id="{7C92C763-9573-63E0-77A8-C64F575177B5}"/>
                </a:ext>
              </a:extLst>
            </p:cNvPr>
            <p:cNvGrpSpPr/>
            <p:nvPr/>
          </p:nvGrpSpPr>
          <p:grpSpPr>
            <a:xfrm>
              <a:off x="13136749" y="9635858"/>
              <a:ext cx="1076648" cy="579360"/>
              <a:chOff x="12759648" y="9075235"/>
              <a:chExt cx="1076648" cy="579360"/>
            </a:xfrm>
          </p:grpSpPr>
          <mc:AlternateContent xmlns:mc="http://schemas.openxmlformats.org/markup-compatibility/2006" xmlns:a14="http://schemas.microsoft.com/office/drawing/2010/main">
            <mc:Choice Requires="a14">
              <p:sp>
                <p:nvSpPr>
                  <p:cNvPr id="455" name="TextBox 454">
                    <a:extLst>
                      <a:ext uri="{FF2B5EF4-FFF2-40B4-BE49-F238E27FC236}">
                        <a16:creationId xmlns:a16="http://schemas.microsoft.com/office/drawing/2014/main" id="{6AF4B3BF-BBF0-56FC-3FFC-4668EDA57C8E}"/>
                      </a:ext>
                    </a:extLst>
                  </p:cNvPr>
                  <p:cNvSpPr txBox="1"/>
                  <p:nvPr/>
                </p:nvSpPr>
                <p:spPr>
                  <a:xfrm>
                    <a:off x="12945684" y="9223708"/>
                    <a:ext cx="70090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b="0" i="0" smtClean="0">
                                  <a:latin typeface="Cambria Math" panose="02040503050406030204" pitchFamily="18" charset="0"/>
                                </a:rPr>
                                <m:t>−</m:t>
                              </m:r>
                            </m:e>
                          </m:d>
                        </m:oMath>
                      </m:oMathPara>
                    </a14:m>
                    <a:endParaRPr lang="en-US" sz="2800" dirty="0"/>
                  </a:p>
                </p:txBody>
              </p:sp>
            </mc:Choice>
            <mc:Fallback xmlns="">
              <p:sp>
                <p:nvSpPr>
                  <p:cNvPr id="455" name="TextBox 454">
                    <a:extLst>
                      <a:ext uri="{FF2B5EF4-FFF2-40B4-BE49-F238E27FC236}">
                        <a16:creationId xmlns:a16="http://schemas.microsoft.com/office/drawing/2014/main" id="{6AF4B3BF-BBF0-56FC-3FFC-4668EDA57C8E}"/>
                      </a:ext>
                    </a:extLst>
                  </p:cNvPr>
                  <p:cNvSpPr txBox="1">
                    <a:spLocks noRot="1" noChangeAspect="1" noMove="1" noResize="1" noEditPoints="1" noAdjustHandles="1" noChangeArrowheads="1" noChangeShapeType="1" noTextEdit="1"/>
                  </p:cNvSpPr>
                  <p:nvPr/>
                </p:nvSpPr>
                <p:spPr>
                  <a:xfrm>
                    <a:off x="12945684" y="9223708"/>
                    <a:ext cx="700908" cy="430887"/>
                  </a:xfrm>
                  <a:prstGeom prst="rect">
                    <a:avLst/>
                  </a:prstGeom>
                  <a:blipFill>
                    <a:blip r:embed="rId68"/>
                    <a:stretch>
                      <a:fillRect l="-25000" t="-174286" r="-62500" b="-251429"/>
                    </a:stretch>
                  </a:blipFill>
                </p:spPr>
                <p:txBody>
                  <a:bodyPr/>
                  <a:lstStyle/>
                  <a:p>
                    <a:r>
                      <a:rPr lang="en-US">
                        <a:noFill/>
                      </a:rPr>
                      <a:t> </a:t>
                    </a:r>
                  </a:p>
                </p:txBody>
              </p:sp>
            </mc:Fallback>
          </mc:AlternateContent>
          <p:grpSp>
            <p:nvGrpSpPr>
              <p:cNvPr id="458" name="Group 457">
                <a:extLst>
                  <a:ext uri="{FF2B5EF4-FFF2-40B4-BE49-F238E27FC236}">
                    <a16:creationId xmlns:a16="http://schemas.microsoft.com/office/drawing/2014/main" id="{6551FBA7-D845-AB67-0118-52BAB7F45402}"/>
                  </a:ext>
                </a:extLst>
              </p:cNvPr>
              <p:cNvGrpSpPr/>
              <p:nvPr/>
            </p:nvGrpSpPr>
            <p:grpSpPr>
              <a:xfrm>
                <a:off x="12759648" y="9075235"/>
                <a:ext cx="1076648" cy="111838"/>
                <a:chOff x="11937544" y="8836175"/>
                <a:chExt cx="1076648" cy="111838"/>
              </a:xfrm>
            </p:grpSpPr>
            <p:sp>
              <p:nvSpPr>
                <p:cNvPr id="456" name="Rectangle 455">
                  <a:extLst>
                    <a:ext uri="{FF2B5EF4-FFF2-40B4-BE49-F238E27FC236}">
                      <a16:creationId xmlns:a16="http://schemas.microsoft.com/office/drawing/2014/main" id="{BDA58583-BBA3-17F6-86FC-7F985B378B41}"/>
                    </a:ext>
                  </a:extLst>
                </p:cNvPr>
                <p:cNvSpPr/>
                <p:nvPr/>
              </p:nvSpPr>
              <p:spPr>
                <a:xfrm>
                  <a:off x="11937544" y="8836175"/>
                  <a:ext cx="539301" cy="110967"/>
                </a:xfrm>
                <a:prstGeom prst="rect">
                  <a:avLst/>
                </a:prstGeom>
                <a:solidFill>
                  <a:srgbClr val="ED5253"/>
                </a:solidFill>
                <a:ln>
                  <a:solidFill>
                    <a:srgbClr val="ED5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50" name="Rectangle 449">
                  <a:extLst>
                    <a:ext uri="{FF2B5EF4-FFF2-40B4-BE49-F238E27FC236}">
                      <a16:creationId xmlns:a16="http://schemas.microsoft.com/office/drawing/2014/main" id="{70B3DA7C-F41A-D933-90DF-D625289A8202}"/>
                    </a:ext>
                  </a:extLst>
                </p:cNvPr>
                <p:cNvSpPr/>
                <p:nvPr/>
              </p:nvSpPr>
              <p:spPr>
                <a:xfrm>
                  <a:off x="12484803" y="8837046"/>
                  <a:ext cx="529389" cy="11096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grpSp>
          <p:nvGrpSpPr>
            <p:cNvPr id="475" name="Group 474">
              <a:extLst>
                <a:ext uri="{FF2B5EF4-FFF2-40B4-BE49-F238E27FC236}">
                  <a16:creationId xmlns:a16="http://schemas.microsoft.com/office/drawing/2014/main" id="{AAE98C81-F3D4-1758-9BCC-E456E2CBEE78}"/>
                </a:ext>
              </a:extLst>
            </p:cNvPr>
            <p:cNvGrpSpPr/>
            <p:nvPr/>
          </p:nvGrpSpPr>
          <p:grpSpPr>
            <a:xfrm>
              <a:off x="13139550" y="7574184"/>
              <a:ext cx="1084159" cy="572451"/>
              <a:chOff x="12762449" y="7402181"/>
              <a:chExt cx="1084159" cy="572451"/>
            </a:xfrm>
          </p:grpSpPr>
          <p:sp>
            <p:nvSpPr>
              <p:cNvPr id="449" name="Rectangle 448">
                <a:extLst>
                  <a:ext uri="{FF2B5EF4-FFF2-40B4-BE49-F238E27FC236}">
                    <a16:creationId xmlns:a16="http://schemas.microsoft.com/office/drawing/2014/main" id="{449BC52D-7F92-7496-DB38-528E69B7B776}"/>
                  </a:ext>
                </a:extLst>
              </p:cNvPr>
              <p:cNvSpPr/>
              <p:nvPr/>
            </p:nvSpPr>
            <p:spPr>
              <a:xfrm>
                <a:off x="12762449" y="7861210"/>
                <a:ext cx="1084159" cy="113422"/>
              </a:xfrm>
              <a:prstGeom prst="rect">
                <a:avLst/>
              </a:prstGeom>
              <a:solidFill>
                <a:srgbClr val="00BDE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D977559-B915-711A-2AC4-2C952F2674D9}"/>
                      </a:ext>
                    </a:extLst>
                  </p:cNvPr>
                  <p:cNvSpPr txBox="1"/>
                  <p:nvPr/>
                </p:nvSpPr>
                <p:spPr>
                  <a:xfrm>
                    <a:off x="12938875" y="7402181"/>
                    <a:ext cx="8499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d>
                            <m:dPr>
                              <m:begChr m:val=""/>
                              <m:endChr m:val="⟩"/>
                              <m:ctrlPr>
                                <a:rPr lang="en-US" sz="2800" i="1">
                                  <a:latin typeface="Cambria Math" panose="02040503050406030204" pitchFamily="18" charset="0"/>
                                </a:rPr>
                              </m:ctrlPr>
                            </m:dPr>
                            <m:e>
                              <m:r>
                                <m:rPr>
                                  <m:sty m:val="p"/>
                                </m:rPr>
                                <a:rPr lang="en-US" sz="2800" b="0" i="0" smtClean="0">
                                  <a:latin typeface="Cambria Math" panose="02040503050406030204" pitchFamily="18" charset="0"/>
                                </a:rPr>
                                <m:t>e</m:t>
                              </m:r>
                              <m:r>
                                <a:rPr lang="en-US" sz="2800" b="0" i="1" smtClean="0">
                                  <a:latin typeface="Cambria Math" panose="02040503050406030204" pitchFamily="18" charset="0"/>
                                </a:rPr>
                                <m:t>,</m:t>
                              </m:r>
                              <m:r>
                                <a:rPr lang="en-US" sz="2800" i="1">
                                  <a:latin typeface="Cambria Math" panose="02040503050406030204" pitchFamily="18" charset="0"/>
                                </a:rPr>
                                <m:t>1</m:t>
                              </m:r>
                            </m:e>
                          </m:d>
                        </m:oMath>
                      </m:oMathPara>
                    </a14:m>
                    <a:endParaRPr lang="en-US" sz="2800" dirty="0"/>
                  </a:p>
                </p:txBody>
              </p:sp>
            </mc:Choice>
            <mc:Fallback xmlns="">
              <p:sp>
                <p:nvSpPr>
                  <p:cNvPr id="63" name="TextBox 62">
                    <a:extLst>
                      <a:ext uri="{FF2B5EF4-FFF2-40B4-BE49-F238E27FC236}">
                        <a16:creationId xmlns:a16="http://schemas.microsoft.com/office/drawing/2014/main" id="{AD977559-B915-711A-2AC4-2C952F2674D9}"/>
                      </a:ext>
                    </a:extLst>
                  </p:cNvPr>
                  <p:cNvSpPr txBox="1">
                    <a:spLocks noRot="1" noChangeAspect="1" noMove="1" noResize="1" noEditPoints="1" noAdjustHandles="1" noChangeArrowheads="1" noChangeShapeType="1" noTextEdit="1"/>
                  </p:cNvSpPr>
                  <p:nvPr/>
                </p:nvSpPr>
                <p:spPr>
                  <a:xfrm>
                    <a:off x="12938875" y="7402181"/>
                    <a:ext cx="849900" cy="430887"/>
                  </a:xfrm>
                  <a:prstGeom prst="rect">
                    <a:avLst/>
                  </a:prstGeom>
                  <a:blipFill>
                    <a:blip r:embed="rId69"/>
                    <a:stretch>
                      <a:fillRect l="-13043" t="-171429" r="-55072" b="-251429"/>
                    </a:stretch>
                  </a:blipFill>
                </p:spPr>
                <p:txBody>
                  <a:bodyPr/>
                  <a:lstStyle/>
                  <a:p>
                    <a:r>
                      <a:rPr lang="en-US">
                        <a:noFill/>
                      </a:rPr>
                      <a:t> </a:t>
                    </a:r>
                  </a:p>
                </p:txBody>
              </p:sp>
            </mc:Fallback>
          </mc:AlternateContent>
        </p:grpSp>
        <p:grpSp>
          <p:nvGrpSpPr>
            <p:cNvPr id="463" name="Group 462">
              <a:extLst>
                <a:ext uri="{FF2B5EF4-FFF2-40B4-BE49-F238E27FC236}">
                  <a16:creationId xmlns:a16="http://schemas.microsoft.com/office/drawing/2014/main" id="{230DBE47-8555-F78D-4249-3C95ABB57DF9}"/>
                </a:ext>
              </a:extLst>
            </p:cNvPr>
            <p:cNvGrpSpPr/>
            <p:nvPr/>
          </p:nvGrpSpPr>
          <p:grpSpPr>
            <a:xfrm>
              <a:off x="13129767" y="8343113"/>
              <a:ext cx="1076648" cy="584168"/>
              <a:chOff x="13583168" y="8365254"/>
              <a:chExt cx="1076648" cy="584168"/>
            </a:xfrm>
          </p:grpSpPr>
          <p:grpSp>
            <p:nvGrpSpPr>
              <p:cNvPr id="459" name="Group 458">
                <a:extLst>
                  <a:ext uri="{FF2B5EF4-FFF2-40B4-BE49-F238E27FC236}">
                    <a16:creationId xmlns:a16="http://schemas.microsoft.com/office/drawing/2014/main" id="{4E2D2CF7-BF0E-5430-0024-ED1FD0E9EAC5}"/>
                  </a:ext>
                </a:extLst>
              </p:cNvPr>
              <p:cNvGrpSpPr/>
              <p:nvPr/>
            </p:nvGrpSpPr>
            <p:grpSpPr>
              <a:xfrm>
                <a:off x="13583168" y="8837584"/>
                <a:ext cx="1076648" cy="111838"/>
                <a:chOff x="11937544" y="8836175"/>
                <a:chExt cx="1076648" cy="111838"/>
              </a:xfrm>
            </p:grpSpPr>
            <p:sp>
              <p:nvSpPr>
                <p:cNvPr id="460" name="Rectangle 459">
                  <a:extLst>
                    <a:ext uri="{FF2B5EF4-FFF2-40B4-BE49-F238E27FC236}">
                      <a16:creationId xmlns:a16="http://schemas.microsoft.com/office/drawing/2014/main" id="{927282C0-9E26-B918-DD71-396681A5DD79}"/>
                    </a:ext>
                  </a:extLst>
                </p:cNvPr>
                <p:cNvSpPr/>
                <p:nvPr/>
              </p:nvSpPr>
              <p:spPr>
                <a:xfrm>
                  <a:off x="11937544" y="8836175"/>
                  <a:ext cx="539301" cy="110967"/>
                </a:xfrm>
                <a:prstGeom prst="rect">
                  <a:avLst/>
                </a:prstGeom>
                <a:solidFill>
                  <a:srgbClr val="ED5253"/>
                </a:solidFill>
                <a:ln>
                  <a:solidFill>
                    <a:srgbClr val="ED5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61" name="Rectangle 460">
                  <a:extLst>
                    <a:ext uri="{FF2B5EF4-FFF2-40B4-BE49-F238E27FC236}">
                      <a16:creationId xmlns:a16="http://schemas.microsoft.com/office/drawing/2014/main" id="{F0D5BCBB-938E-9AE3-BF60-36932E255130}"/>
                    </a:ext>
                  </a:extLst>
                </p:cNvPr>
                <p:cNvSpPr/>
                <p:nvPr/>
              </p:nvSpPr>
              <p:spPr>
                <a:xfrm>
                  <a:off x="12484803" y="8837046"/>
                  <a:ext cx="529389" cy="11096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mc:AlternateContent xmlns:mc="http://schemas.openxmlformats.org/markup-compatibility/2006" xmlns:a14="http://schemas.microsoft.com/office/drawing/2010/main">
            <mc:Choice Requires="a14">
              <p:sp>
                <p:nvSpPr>
                  <p:cNvPr id="462" name="TextBox 461">
                    <a:extLst>
                      <a:ext uri="{FF2B5EF4-FFF2-40B4-BE49-F238E27FC236}">
                        <a16:creationId xmlns:a16="http://schemas.microsoft.com/office/drawing/2014/main" id="{845A05AA-EEA8-961C-949D-7CE4593ECFC3}"/>
                      </a:ext>
                    </a:extLst>
                  </p:cNvPr>
                  <p:cNvSpPr txBox="1"/>
                  <p:nvPr/>
                </p:nvSpPr>
                <p:spPr>
                  <a:xfrm>
                    <a:off x="13882863" y="8365254"/>
                    <a:ext cx="5923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b="0" i="0" smtClean="0">
                                  <a:latin typeface="Cambria Math" panose="02040503050406030204" pitchFamily="18" charset="0"/>
                                </a:rPr>
                                <m:t>+</m:t>
                              </m:r>
                            </m:e>
                          </m:d>
                        </m:oMath>
                      </m:oMathPara>
                    </a14:m>
                    <a:endParaRPr lang="en-US" sz="2800" dirty="0"/>
                  </a:p>
                </p:txBody>
              </p:sp>
            </mc:Choice>
            <mc:Fallback xmlns="">
              <p:sp>
                <p:nvSpPr>
                  <p:cNvPr id="462" name="TextBox 461">
                    <a:extLst>
                      <a:ext uri="{FF2B5EF4-FFF2-40B4-BE49-F238E27FC236}">
                        <a16:creationId xmlns:a16="http://schemas.microsoft.com/office/drawing/2014/main" id="{845A05AA-EEA8-961C-949D-7CE4593ECFC3}"/>
                      </a:ext>
                    </a:extLst>
                  </p:cNvPr>
                  <p:cNvSpPr txBox="1">
                    <a:spLocks noRot="1" noChangeAspect="1" noMove="1" noResize="1" noEditPoints="1" noAdjustHandles="1" noChangeArrowheads="1" noChangeShapeType="1" noTextEdit="1"/>
                  </p:cNvSpPr>
                  <p:nvPr/>
                </p:nvSpPr>
                <p:spPr>
                  <a:xfrm>
                    <a:off x="13882863" y="8365254"/>
                    <a:ext cx="592342" cy="430887"/>
                  </a:xfrm>
                  <a:prstGeom prst="rect">
                    <a:avLst/>
                  </a:prstGeom>
                  <a:blipFill>
                    <a:blip r:embed="rId70"/>
                    <a:stretch>
                      <a:fillRect l="-42553" t="-179412" r="-82979" b="-258824"/>
                    </a:stretch>
                  </a:blipFill>
                </p:spPr>
                <p:txBody>
                  <a:bodyPr/>
                  <a:lstStyle/>
                  <a:p>
                    <a:r>
                      <a:rPr lang="en-US">
                        <a:noFill/>
                      </a:rPr>
                      <a:t> </a:t>
                    </a:r>
                  </a:p>
                </p:txBody>
              </p:sp>
            </mc:Fallback>
          </mc:AlternateContent>
        </p:grpSp>
        <p:grpSp>
          <p:nvGrpSpPr>
            <p:cNvPr id="476" name="Group 475">
              <a:extLst>
                <a:ext uri="{FF2B5EF4-FFF2-40B4-BE49-F238E27FC236}">
                  <a16:creationId xmlns:a16="http://schemas.microsoft.com/office/drawing/2014/main" id="{962AF0D5-32BC-13B4-23FD-0C2879719803}"/>
                </a:ext>
              </a:extLst>
            </p:cNvPr>
            <p:cNvGrpSpPr/>
            <p:nvPr/>
          </p:nvGrpSpPr>
          <p:grpSpPr>
            <a:xfrm>
              <a:off x="13633285" y="9001772"/>
              <a:ext cx="748549" cy="569938"/>
              <a:chOff x="14443077" y="8646889"/>
              <a:chExt cx="748549" cy="569938"/>
            </a:xfrm>
          </p:grpSpPr>
          <p:sp>
            <p:nvSpPr>
              <p:cNvPr id="465" name="Right Arrow 464">
                <a:extLst>
                  <a:ext uri="{FF2B5EF4-FFF2-40B4-BE49-F238E27FC236}">
                    <a16:creationId xmlns:a16="http://schemas.microsoft.com/office/drawing/2014/main" id="{10A50241-16F3-C814-FF60-6E6D154EB228}"/>
                  </a:ext>
                </a:extLst>
              </p:cNvPr>
              <p:cNvSpPr/>
              <p:nvPr/>
            </p:nvSpPr>
            <p:spPr>
              <a:xfrm rot="16200000">
                <a:off x="14197640" y="8892326"/>
                <a:ext cx="569938" cy="7906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466" name="TextBox 465">
                    <a:extLst>
                      <a:ext uri="{FF2B5EF4-FFF2-40B4-BE49-F238E27FC236}">
                        <a16:creationId xmlns:a16="http://schemas.microsoft.com/office/drawing/2014/main" id="{8CB6E6A1-B61A-96B3-39B4-5909F62C3EBE}"/>
                      </a:ext>
                    </a:extLst>
                  </p:cNvPr>
                  <p:cNvSpPr txBox="1"/>
                  <p:nvPr/>
                </p:nvSpPr>
                <p:spPr>
                  <a:xfrm>
                    <a:off x="14547539" y="8679942"/>
                    <a:ext cx="6440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C000"/>
                                  </a:solidFill>
                                  <a:latin typeface="Cambria Math" panose="02040503050406030204" pitchFamily="18" charset="0"/>
                                </a:rPr>
                              </m:ctrlPr>
                            </m:sSubPr>
                            <m:e>
                              <m:r>
                                <a:rPr lang="en-US" sz="2800" b="0" i="1" smtClean="0">
                                  <a:solidFill>
                                    <a:srgbClr val="FFC000"/>
                                  </a:solidFill>
                                  <a:latin typeface="Cambria Math" panose="02040503050406030204" pitchFamily="18" charset="0"/>
                                </a:rPr>
                                <m:t>2</m:t>
                              </m:r>
                              <m:r>
                                <a:rPr lang="en-US" sz="2800" i="1">
                                  <a:solidFill>
                                    <a:srgbClr val="FFC000"/>
                                  </a:solidFill>
                                  <a:latin typeface="Cambria Math" panose="02040503050406030204" pitchFamily="18" charset="0"/>
                                </a:rPr>
                                <m:t>𝑔</m:t>
                              </m:r>
                            </m:e>
                            <m:sub>
                              <m:r>
                                <a:rPr lang="en-US" sz="2800" i="1">
                                  <a:solidFill>
                                    <a:srgbClr val="FFC000"/>
                                  </a:solidFill>
                                  <a:latin typeface="Cambria Math" panose="02040503050406030204" pitchFamily="18" charset="0"/>
                                </a:rPr>
                                <m:t>𝑐</m:t>
                              </m:r>
                            </m:sub>
                          </m:sSub>
                        </m:oMath>
                      </m:oMathPara>
                    </a14:m>
                    <a:endParaRPr lang="en-US" sz="2800" dirty="0">
                      <a:solidFill>
                        <a:schemeClr val="accent2"/>
                      </a:solidFill>
                    </a:endParaRPr>
                  </a:p>
                </p:txBody>
              </p:sp>
            </mc:Choice>
            <mc:Fallback xmlns="">
              <p:sp>
                <p:nvSpPr>
                  <p:cNvPr id="466" name="TextBox 465">
                    <a:extLst>
                      <a:ext uri="{FF2B5EF4-FFF2-40B4-BE49-F238E27FC236}">
                        <a16:creationId xmlns:a16="http://schemas.microsoft.com/office/drawing/2014/main" id="{8CB6E6A1-B61A-96B3-39B4-5909F62C3EBE}"/>
                      </a:ext>
                    </a:extLst>
                  </p:cNvPr>
                  <p:cNvSpPr txBox="1">
                    <a:spLocks noRot="1" noChangeAspect="1" noMove="1" noResize="1" noEditPoints="1" noAdjustHandles="1" noChangeArrowheads="1" noChangeShapeType="1" noTextEdit="1"/>
                  </p:cNvSpPr>
                  <p:nvPr/>
                </p:nvSpPr>
                <p:spPr>
                  <a:xfrm>
                    <a:off x="14547539" y="8679942"/>
                    <a:ext cx="644087" cy="430887"/>
                  </a:xfrm>
                  <a:prstGeom prst="rect">
                    <a:avLst/>
                  </a:prstGeom>
                  <a:blipFill>
                    <a:blip r:embed="rId71"/>
                    <a:stretch>
                      <a:fillRect l="-13725" b="-22857"/>
                    </a:stretch>
                  </a:blipFill>
                </p:spPr>
                <p:txBody>
                  <a:bodyPr/>
                  <a:lstStyle/>
                  <a:p>
                    <a:r>
                      <a:rPr lang="en-US">
                        <a:noFill/>
                      </a:rPr>
                      <a:t> </a:t>
                    </a:r>
                  </a:p>
                </p:txBody>
              </p:sp>
            </mc:Fallback>
          </mc:AlternateContent>
        </p:grpSp>
      </p:grpSp>
      <p:grpSp>
        <p:nvGrpSpPr>
          <p:cNvPr id="7" name="Group 6">
            <a:extLst>
              <a:ext uri="{FF2B5EF4-FFF2-40B4-BE49-F238E27FC236}">
                <a16:creationId xmlns:a16="http://schemas.microsoft.com/office/drawing/2014/main" id="{C7E6A1BA-C1CA-4753-AB2B-7760E71E28BE}"/>
              </a:ext>
            </a:extLst>
          </p:cNvPr>
          <p:cNvGrpSpPr/>
          <p:nvPr/>
        </p:nvGrpSpPr>
        <p:grpSpPr>
          <a:xfrm>
            <a:off x="1784436" y="7574421"/>
            <a:ext cx="6706836" cy="2906860"/>
            <a:chOff x="1444196" y="7531891"/>
            <a:chExt cx="6706836" cy="290686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A64FB7B-BC2C-5D5F-39DF-EFFE53BDA027}"/>
                    </a:ext>
                  </a:extLst>
                </p:cNvPr>
                <p:cNvSpPr txBox="1"/>
                <p:nvPr/>
              </p:nvSpPr>
              <p:spPr>
                <a:xfrm>
                  <a:off x="1444196" y="7531891"/>
                  <a:ext cx="6706836" cy="485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𝐻</m:t>
                            </m:r>
                          </m:e>
                        </m:acc>
                        <m:r>
                          <a:rPr lang="en-US" sz="2800" b="0" i="1" smtClean="0">
                            <a:latin typeface="Cambria Math" panose="02040503050406030204" pitchFamily="18" charset="0"/>
                          </a:rPr>
                          <m:t>=</m:t>
                        </m:r>
                        <m:r>
                          <a:rPr lang="en-US" sz="2800" i="1" dirty="0" smtClean="0">
                            <a:solidFill>
                              <a:srgbClr val="00BDE4"/>
                            </a:solidFill>
                            <a:latin typeface="Cambria Math" panose="02040503050406030204" pitchFamily="18" charset="0"/>
                            <a:ea typeface="Cambria Math" panose="02040503050406030204" pitchFamily="18" charset="0"/>
                          </a:rPr>
                          <m:t>ℏ</m:t>
                        </m:r>
                        <m:sSub>
                          <m:sSubPr>
                            <m:ctrlPr>
                              <a:rPr lang="en-US" sz="2800" i="1" dirty="0" smtClean="0">
                                <a:solidFill>
                                  <a:srgbClr val="00BDE4"/>
                                </a:solidFill>
                                <a:latin typeface="Cambria Math" panose="02040503050406030204" pitchFamily="18" charset="0"/>
                                <a:ea typeface="Cambria Math" panose="02040503050406030204" pitchFamily="18" charset="0"/>
                              </a:rPr>
                            </m:ctrlPr>
                          </m:sSubPr>
                          <m:e>
                            <m:r>
                              <a:rPr lang="en-US" sz="2800" i="1" dirty="0" smtClean="0">
                                <a:solidFill>
                                  <a:srgbClr val="00BDE4"/>
                                </a:solidFill>
                                <a:latin typeface="Cambria Math" panose="02040503050406030204" pitchFamily="18" charset="0"/>
                                <a:ea typeface="Cambria Math" panose="02040503050406030204" pitchFamily="18" charset="0"/>
                              </a:rPr>
                              <m:t>𝜔</m:t>
                            </m:r>
                          </m:e>
                          <m:sub>
                            <m:r>
                              <a:rPr lang="en-US" sz="2800" b="0" i="1" dirty="0" smtClean="0">
                                <a:solidFill>
                                  <a:srgbClr val="00BDE4"/>
                                </a:solidFill>
                                <a:latin typeface="Cambria Math" panose="02040503050406030204" pitchFamily="18" charset="0"/>
                                <a:ea typeface="Cambria Math" panose="02040503050406030204" pitchFamily="18" charset="0"/>
                              </a:rPr>
                              <m:t>𝑝h</m:t>
                            </m:r>
                          </m:sub>
                        </m:sSub>
                        <m:sSub>
                          <m:sSubPr>
                            <m:ctrlPr>
                              <a:rPr lang="en-US" sz="2800" i="1" smtClean="0">
                                <a:solidFill>
                                  <a:srgbClr val="00BDE4"/>
                                </a:solidFill>
                                <a:latin typeface="Cambria Math" panose="02040503050406030204" pitchFamily="18" charset="0"/>
                              </a:rPr>
                            </m:ctrlPr>
                          </m:sSubPr>
                          <m:e>
                            <m:acc>
                              <m:accPr>
                                <m:chr m:val="̂"/>
                                <m:ctrlPr>
                                  <a:rPr lang="en-US" sz="2800" i="1">
                                    <a:solidFill>
                                      <a:srgbClr val="00BDE4"/>
                                    </a:solidFill>
                                    <a:latin typeface="Cambria Math" panose="02040503050406030204" pitchFamily="18" charset="0"/>
                                  </a:rPr>
                                </m:ctrlPr>
                              </m:accPr>
                              <m:e>
                                <m:r>
                                  <a:rPr lang="en-US" sz="2800" i="1">
                                    <a:solidFill>
                                      <a:srgbClr val="00BDE4"/>
                                    </a:solidFill>
                                    <a:latin typeface="Cambria Math" panose="02040503050406030204" pitchFamily="18" charset="0"/>
                                  </a:rPr>
                                  <m:t>𝑎</m:t>
                                </m:r>
                              </m:e>
                            </m:acc>
                          </m:e>
                          <m:sub>
                            <m:r>
                              <a:rPr lang="en-US" sz="2800" i="1">
                                <a:solidFill>
                                  <a:srgbClr val="00BDE4"/>
                                </a:solidFill>
                                <a:latin typeface="Cambria Math" panose="02040503050406030204" pitchFamily="18" charset="0"/>
                                <a:ea typeface="Cambria Math" panose="02040503050406030204" pitchFamily="18" charset="0"/>
                              </a:rPr>
                              <m:t>†</m:t>
                            </m:r>
                          </m:sub>
                        </m:sSub>
                        <m:acc>
                          <m:accPr>
                            <m:chr m:val="̂"/>
                            <m:ctrlPr>
                              <a:rPr lang="en-US" sz="2800" i="1">
                                <a:solidFill>
                                  <a:srgbClr val="00BDE4"/>
                                </a:solidFill>
                                <a:latin typeface="Cambria Math" panose="02040503050406030204" pitchFamily="18" charset="0"/>
                              </a:rPr>
                            </m:ctrlPr>
                          </m:accPr>
                          <m:e>
                            <m:r>
                              <a:rPr lang="en-US" sz="2800" i="1">
                                <a:solidFill>
                                  <a:srgbClr val="00BDE4"/>
                                </a:solidFill>
                                <a:latin typeface="Cambria Math" panose="02040503050406030204" pitchFamily="18" charset="0"/>
                              </a:rPr>
                              <m:t>𝑎</m:t>
                            </m:r>
                          </m:e>
                        </m:acc>
                        <m:r>
                          <a:rPr lang="en-US" sz="2800" i="1">
                            <a:latin typeface="Cambria Math" panose="02040503050406030204" pitchFamily="18" charset="0"/>
                          </a:rPr>
                          <m:t>+</m:t>
                        </m:r>
                        <m:sSub>
                          <m:sSubPr>
                            <m:ctrlPr>
                              <a:rPr lang="en-US" sz="2800" i="1" dirty="0" smtClean="0">
                                <a:solidFill>
                                  <a:srgbClr val="ED5253"/>
                                </a:solidFill>
                                <a:latin typeface="Cambria Math" panose="02040503050406030204" pitchFamily="18" charset="0"/>
                                <a:ea typeface="Cambria Math" panose="02040503050406030204" pitchFamily="18" charset="0"/>
                              </a:rPr>
                            </m:ctrlPr>
                          </m:sSubPr>
                          <m:e>
                            <m:r>
                              <a:rPr lang="en-US" sz="2800" i="1" dirty="0" smtClean="0">
                                <a:solidFill>
                                  <a:srgbClr val="ED5253"/>
                                </a:solidFill>
                                <a:latin typeface="Cambria Math" panose="02040503050406030204" pitchFamily="18" charset="0"/>
                                <a:ea typeface="Cambria Math" panose="02040503050406030204" pitchFamily="18" charset="0"/>
                              </a:rPr>
                              <m:t>ℏ</m:t>
                            </m:r>
                            <m:r>
                              <a:rPr lang="en-US" sz="2800" i="1" dirty="0">
                                <a:solidFill>
                                  <a:srgbClr val="ED5253"/>
                                </a:solidFill>
                                <a:latin typeface="Cambria Math" panose="02040503050406030204" pitchFamily="18" charset="0"/>
                                <a:ea typeface="Cambria Math" panose="02040503050406030204" pitchFamily="18" charset="0"/>
                              </a:rPr>
                              <m:t>𝜔</m:t>
                            </m:r>
                          </m:e>
                          <m:sub>
                            <m:r>
                              <a:rPr lang="en-US" sz="2800" b="0" i="1" dirty="0" smtClean="0">
                                <a:solidFill>
                                  <a:srgbClr val="ED5253"/>
                                </a:solidFill>
                                <a:latin typeface="Cambria Math" panose="02040503050406030204" pitchFamily="18" charset="0"/>
                                <a:ea typeface="Cambria Math" panose="02040503050406030204" pitchFamily="18" charset="0"/>
                              </a:rPr>
                              <m:t>𝑚</m:t>
                            </m:r>
                          </m:sub>
                        </m:sSub>
                        <m:sSup>
                          <m:sSupPr>
                            <m:ctrlPr>
                              <a:rPr lang="en-US" sz="2800" i="1">
                                <a:solidFill>
                                  <a:srgbClr val="ED5253"/>
                                </a:solidFill>
                                <a:latin typeface="Cambria Math" panose="02040503050406030204" pitchFamily="18" charset="0"/>
                              </a:rPr>
                            </m:ctrlPr>
                          </m:sSupPr>
                          <m:e>
                            <m:acc>
                              <m:accPr>
                                <m:chr m:val="̂"/>
                                <m:ctrlPr>
                                  <a:rPr lang="en-US" sz="2800" i="1">
                                    <a:solidFill>
                                      <a:srgbClr val="ED5253"/>
                                    </a:solidFill>
                                    <a:latin typeface="Cambria Math" panose="02040503050406030204" pitchFamily="18" charset="0"/>
                                  </a:rPr>
                                </m:ctrlPr>
                              </m:accPr>
                              <m:e>
                                <m:r>
                                  <a:rPr lang="en-US" sz="2800" i="1">
                                    <a:solidFill>
                                      <a:srgbClr val="ED5253"/>
                                    </a:solidFill>
                                    <a:latin typeface="Cambria Math" panose="02040503050406030204" pitchFamily="18" charset="0"/>
                                    <a:ea typeface="Cambria Math" panose="02040503050406030204" pitchFamily="18" charset="0"/>
                                  </a:rPr>
                                  <m:t>𝜎</m:t>
                                </m:r>
                              </m:e>
                            </m:acc>
                          </m:e>
                          <m:sup>
                            <m:r>
                              <a:rPr lang="en-US" sz="2800" i="1">
                                <a:solidFill>
                                  <a:srgbClr val="ED5253"/>
                                </a:solidFill>
                                <a:latin typeface="Cambria Math" panose="02040503050406030204" pitchFamily="18" charset="0"/>
                                <a:ea typeface="Cambria Math" panose="02040503050406030204" pitchFamily="18" charset="0"/>
                              </a:rPr>
                              <m:t>†</m:t>
                            </m:r>
                          </m:sup>
                        </m:sSup>
                        <m:acc>
                          <m:accPr>
                            <m:chr m:val="̂"/>
                            <m:ctrlPr>
                              <a:rPr lang="en-US" sz="2800" i="1">
                                <a:solidFill>
                                  <a:srgbClr val="ED5253"/>
                                </a:solidFill>
                                <a:latin typeface="Cambria Math" panose="02040503050406030204" pitchFamily="18" charset="0"/>
                              </a:rPr>
                            </m:ctrlPr>
                          </m:accPr>
                          <m:e>
                            <m:r>
                              <a:rPr lang="en-US" sz="2800" i="1">
                                <a:solidFill>
                                  <a:srgbClr val="ED5253"/>
                                </a:solidFill>
                                <a:latin typeface="Cambria Math" panose="02040503050406030204" pitchFamily="18" charset="0"/>
                                <a:ea typeface="Cambria Math" panose="02040503050406030204" pitchFamily="18" charset="0"/>
                              </a:rPr>
                              <m:t>𝜎</m:t>
                            </m:r>
                          </m:e>
                        </m:acc>
                        <m:r>
                          <a:rPr lang="en-US" sz="2800" b="0" i="1" smtClean="0">
                            <a:latin typeface="Cambria Math" panose="02040503050406030204" pitchFamily="18" charset="0"/>
                          </a:rPr>
                          <m:t>+</m:t>
                        </m:r>
                        <m:sSub>
                          <m:sSubPr>
                            <m:ctrlPr>
                              <a:rPr lang="en-US" sz="2800" b="0" i="1" smtClean="0">
                                <a:solidFill>
                                  <a:srgbClr val="FFC000"/>
                                </a:solidFill>
                                <a:latin typeface="Cambria Math" panose="02040503050406030204" pitchFamily="18" charset="0"/>
                              </a:rPr>
                            </m:ctrlPr>
                          </m:sSubPr>
                          <m:e>
                            <m:r>
                              <a:rPr lang="en-US" sz="2800" b="0" i="1" smtClean="0">
                                <a:solidFill>
                                  <a:srgbClr val="FFC000"/>
                                </a:solidFill>
                                <a:latin typeface="Cambria Math" panose="02040503050406030204" pitchFamily="18" charset="0"/>
                              </a:rPr>
                              <m:t>𝑔</m:t>
                            </m:r>
                          </m:e>
                          <m:sub>
                            <m:r>
                              <a:rPr lang="en-US" sz="2800" b="0" i="1" smtClean="0">
                                <a:solidFill>
                                  <a:srgbClr val="FFC000"/>
                                </a:solidFill>
                                <a:latin typeface="Cambria Math" panose="02040503050406030204" pitchFamily="18" charset="0"/>
                              </a:rPr>
                              <m:t>𝑐</m:t>
                            </m:r>
                          </m:sub>
                        </m:sSub>
                        <m:r>
                          <a:rPr lang="en-US" sz="2800" b="0" i="1" smtClean="0">
                            <a:latin typeface="Cambria Math" panose="02040503050406030204" pitchFamily="18" charset="0"/>
                          </a:rPr>
                          <m:t>(</m:t>
                        </m:r>
                        <m:acc>
                          <m:accPr>
                            <m:chr m:val="̂"/>
                            <m:ctrlPr>
                              <a:rPr lang="en-US" sz="2800" i="1">
                                <a:solidFill>
                                  <a:srgbClr val="00BDE4"/>
                                </a:solidFill>
                                <a:latin typeface="Cambria Math" panose="02040503050406030204" pitchFamily="18" charset="0"/>
                              </a:rPr>
                            </m:ctrlPr>
                          </m:accPr>
                          <m:e>
                            <m:r>
                              <a:rPr lang="en-US" sz="2800" i="1">
                                <a:solidFill>
                                  <a:srgbClr val="00BDE4"/>
                                </a:solidFill>
                                <a:latin typeface="Cambria Math" panose="02040503050406030204" pitchFamily="18" charset="0"/>
                              </a:rPr>
                              <m:t>𝑎</m:t>
                            </m:r>
                          </m:e>
                        </m:acc>
                        <m:sSup>
                          <m:sSupPr>
                            <m:ctrlPr>
                              <a:rPr lang="en-US" sz="2800" i="1" smtClean="0">
                                <a:solidFill>
                                  <a:srgbClr val="ED5253"/>
                                </a:solidFill>
                                <a:latin typeface="Cambria Math" panose="02040503050406030204" pitchFamily="18" charset="0"/>
                              </a:rPr>
                            </m:ctrlPr>
                          </m:sSupPr>
                          <m:e>
                            <m:acc>
                              <m:accPr>
                                <m:chr m:val="̂"/>
                                <m:ctrlPr>
                                  <a:rPr lang="en-US" sz="2800" i="1">
                                    <a:solidFill>
                                      <a:srgbClr val="ED5253"/>
                                    </a:solidFill>
                                    <a:latin typeface="Cambria Math" panose="02040503050406030204" pitchFamily="18" charset="0"/>
                                  </a:rPr>
                                </m:ctrlPr>
                              </m:accPr>
                              <m:e>
                                <m:r>
                                  <a:rPr lang="en-US" sz="2800" i="1" smtClean="0">
                                    <a:solidFill>
                                      <a:srgbClr val="ED5253"/>
                                    </a:solidFill>
                                    <a:latin typeface="Cambria Math" panose="02040503050406030204" pitchFamily="18" charset="0"/>
                                    <a:ea typeface="Cambria Math" panose="02040503050406030204" pitchFamily="18" charset="0"/>
                                  </a:rPr>
                                  <m:t>𝜎</m:t>
                                </m:r>
                              </m:e>
                            </m:acc>
                          </m:e>
                          <m:sup>
                            <m:r>
                              <a:rPr lang="en-US" sz="2800" i="1">
                                <a:solidFill>
                                  <a:srgbClr val="ED5253"/>
                                </a:solidFill>
                                <a:latin typeface="Cambria Math" panose="02040503050406030204" pitchFamily="18" charset="0"/>
                                <a:ea typeface="Cambria Math" panose="02040503050406030204" pitchFamily="18" charset="0"/>
                              </a:rPr>
                              <m:t>†</m:t>
                            </m:r>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acc>
                              <m:accPr>
                                <m:chr m:val="̂"/>
                                <m:ctrlPr>
                                  <a:rPr lang="en-US" sz="2800" i="1" smtClean="0">
                                    <a:solidFill>
                                      <a:srgbClr val="00BDE4"/>
                                    </a:solidFill>
                                    <a:latin typeface="Cambria Math" panose="02040503050406030204" pitchFamily="18" charset="0"/>
                                  </a:rPr>
                                </m:ctrlPr>
                              </m:accPr>
                              <m:e>
                                <m:r>
                                  <a:rPr lang="en-US" sz="2800" i="1">
                                    <a:solidFill>
                                      <a:srgbClr val="00BDE4"/>
                                    </a:solidFill>
                                    <a:latin typeface="Cambria Math" panose="02040503050406030204" pitchFamily="18" charset="0"/>
                                  </a:rPr>
                                  <m:t>𝑎</m:t>
                                </m:r>
                              </m:e>
                            </m:acc>
                          </m:e>
                          <m:sup>
                            <m:r>
                              <a:rPr lang="en-US" sz="2800" i="1" smtClean="0">
                                <a:solidFill>
                                  <a:srgbClr val="00BDE4"/>
                                </a:solidFill>
                                <a:latin typeface="Cambria Math" panose="02040503050406030204" pitchFamily="18" charset="0"/>
                                <a:ea typeface="Cambria Math" panose="02040503050406030204" pitchFamily="18" charset="0"/>
                              </a:rPr>
                              <m:t>†</m:t>
                            </m:r>
                          </m:sup>
                        </m:sSup>
                        <m:acc>
                          <m:accPr>
                            <m:chr m:val="̂"/>
                            <m:ctrlPr>
                              <a:rPr lang="en-US" sz="2800" i="1">
                                <a:solidFill>
                                  <a:srgbClr val="ED5253"/>
                                </a:solidFill>
                                <a:latin typeface="Cambria Math" panose="02040503050406030204" pitchFamily="18" charset="0"/>
                              </a:rPr>
                            </m:ctrlPr>
                          </m:accPr>
                          <m:e>
                            <m:r>
                              <a:rPr lang="en-US" sz="2800" i="1">
                                <a:solidFill>
                                  <a:srgbClr val="ED5253"/>
                                </a:solidFill>
                                <a:latin typeface="Cambria Math" panose="02040503050406030204" pitchFamily="18" charset="0"/>
                                <a:ea typeface="Cambria Math" panose="02040503050406030204" pitchFamily="18" charset="0"/>
                              </a:rPr>
                              <m:t>𝜎</m:t>
                            </m:r>
                          </m:e>
                        </m:acc>
                        <m:r>
                          <a:rPr lang="en-US" sz="2800" b="0" i="1" smtClean="0">
                            <a:latin typeface="Cambria Math" panose="02040503050406030204" pitchFamily="18" charset="0"/>
                          </a:rPr>
                          <m:t>)</m:t>
                        </m:r>
                      </m:oMath>
                    </m:oMathPara>
                  </a14:m>
                  <a:endParaRPr lang="en-US" sz="2800" i="1" dirty="0"/>
                </a:p>
              </p:txBody>
            </p:sp>
          </mc:Choice>
          <mc:Fallback>
            <p:sp>
              <p:nvSpPr>
                <p:cNvPr id="6" name="TextBox 5">
                  <a:extLst>
                    <a:ext uri="{FF2B5EF4-FFF2-40B4-BE49-F238E27FC236}">
                      <a16:creationId xmlns:a16="http://schemas.microsoft.com/office/drawing/2014/main" id="{FA64FB7B-BC2C-5D5F-39DF-EFFE53BDA027}"/>
                    </a:ext>
                  </a:extLst>
                </p:cNvPr>
                <p:cNvSpPr txBox="1">
                  <a:spLocks noRot="1" noChangeAspect="1" noMove="1" noResize="1" noEditPoints="1" noAdjustHandles="1" noChangeArrowheads="1" noChangeShapeType="1" noTextEdit="1"/>
                </p:cNvSpPr>
                <p:nvPr/>
              </p:nvSpPr>
              <p:spPr>
                <a:xfrm>
                  <a:off x="1444196" y="7531891"/>
                  <a:ext cx="6706836" cy="485582"/>
                </a:xfrm>
                <a:prstGeom prst="rect">
                  <a:avLst/>
                </a:prstGeom>
                <a:blipFill>
                  <a:blip r:embed="rId72"/>
                  <a:stretch>
                    <a:fillRect l="-756" t="-17949" r="-1323" b="-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5" name="TextBox 484">
                  <a:extLst>
                    <a:ext uri="{FF2B5EF4-FFF2-40B4-BE49-F238E27FC236}">
                      <a16:creationId xmlns:a16="http://schemas.microsoft.com/office/drawing/2014/main" id="{7277C363-3CD7-748F-D18F-960E52A9FA29}"/>
                    </a:ext>
                  </a:extLst>
                </p:cNvPr>
                <p:cNvSpPr txBox="1"/>
                <p:nvPr/>
              </p:nvSpPr>
              <p:spPr>
                <a:xfrm>
                  <a:off x="3121361" y="8375066"/>
                  <a:ext cx="2989921" cy="891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r>
                              <a:rPr lang="en-US" sz="2800" i="1"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0" smtClean="0">
                                <a:latin typeface="Cambria Math" panose="02040503050406030204" pitchFamily="18" charset="0"/>
                              </a:rPr>
                              <m:t>|</m:t>
                            </m:r>
                            <m:d>
                              <m:dPr>
                                <m:begChr m:val=""/>
                                <m:endChr m:val="⟩"/>
                                <m:ctrlPr>
                                  <a:rPr lang="en-US" sz="2800" i="1">
                                    <a:latin typeface="Cambria Math" panose="02040503050406030204" pitchFamily="18" charset="0"/>
                                  </a:rPr>
                                </m:ctrlPr>
                              </m:dPr>
                              <m:e>
                                <m:r>
                                  <m:rPr>
                                    <m:sty m:val="p"/>
                                  </m:rPr>
                                  <a:rPr lang="en-US" sz="2800" b="0" i="0" smtClean="0">
                                    <a:latin typeface="Cambria Math" panose="02040503050406030204" pitchFamily="18" charset="0"/>
                                  </a:rPr>
                                  <m:t>g</m:t>
                                </m:r>
                                <m:r>
                                  <a:rPr lang="en-US" sz="2800" b="0" i="0" smtClean="0">
                                    <a:latin typeface="Cambria Math" panose="02040503050406030204" pitchFamily="18" charset="0"/>
                                  </a:rPr>
                                  <m:t>,1</m:t>
                                </m:r>
                              </m:e>
                            </m:d>
                            <m:r>
                              <a:rPr lang="en-US" sz="2800" i="0" smtClean="0">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rPr>
                                </m:ctrlPr>
                              </m:dPr>
                              <m:e>
                                <m:r>
                                  <a:rPr lang="en-US" sz="2800" b="0" i="0" smtClean="0">
                                    <a:latin typeface="Cambria Math" panose="02040503050406030204" pitchFamily="18" charset="0"/>
                                  </a:rPr>
                                  <m:t>|</m:t>
                                </m:r>
                                <m:r>
                                  <m:rPr>
                                    <m:sty m:val="p"/>
                                  </m:rPr>
                                  <a:rPr lang="en-US" sz="2800" b="0" i="0" smtClean="0">
                                    <a:latin typeface="Cambria Math" panose="02040503050406030204" pitchFamily="18" charset="0"/>
                                  </a:rPr>
                                  <m:t>e</m:t>
                                </m:r>
                                <m:r>
                                  <a:rPr lang="en-US" sz="2800" i="0">
                                    <a:latin typeface="Cambria Math" panose="02040503050406030204" pitchFamily="18" charset="0"/>
                                  </a:rPr>
                                  <m:t>,</m:t>
                                </m:r>
                                <m:r>
                                  <a:rPr lang="en-US" sz="2800" b="0" i="0" smtClean="0">
                                    <a:latin typeface="Cambria Math" panose="02040503050406030204" pitchFamily="18" charset="0"/>
                                  </a:rPr>
                                  <m:t>0</m:t>
                                </m:r>
                              </m:e>
                            </m:d>
                          </m:num>
                          <m:den>
                            <m:r>
                              <a:rPr lang="en-US" sz="2800" b="0" i="0" smtClean="0">
                                <a:latin typeface="Cambria Math" panose="02040503050406030204" pitchFamily="18" charset="0"/>
                                <a:ea typeface="Cambria Math" panose="02040503050406030204" pitchFamily="18" charset="0"/>
                              </a:rPr>
                              <m:t>√2</m:t>
                            </m:r>
                          </m:den>
                        </m:f>
                      </m:oMath>
                    </m:oMathPara>
                  </a14:m>
                  <a:endParaRPr lang="en-US" sz="2800" dirty="0"/>
                </a:p>
              </p:txBody>
            </p:sp>
          </mc:Choice>
          <mc:Fallback>
            <p:sp>
              <p:nvSpPr>
                <p:cNvPr id="485" name="TextBox 484">
                  <a:extLst>
                    <a:ext uri="{FF2B5EF4-FFF2-40B4-BE49-F238E27FC236}">
                      <a16:creationId xmlns:a16="http://schemas.microsoft.com/office/drawing/2014/main" id="{7277C363-3CD7-748F-D18F-960E52A9FA29}"/>
                    </a:ext>
                  </a:extLst>
                </p:cNvPr>
                <p:cNvSpPr txBox="1">
                  <a:spLocks noRot="1" noChangeAspect="1" noMove="1" noResize="1" noEditPoints="1" noAdjustHandles="1" noChangeArrowheads="1" noChangeShapeType="1" noTextEdit="1"/>
                </p:cNvSpPr>
                <p:nvPr/>
              </p:nvSpPr>
              <p:spPr>
                <a:xfrm>
                  <a:off x="3121361" y="8375066"/>
                  <a:ext cx="2989921" cy="891141"/>
                </a:xfrm>
                <a:prstGeom prst="rect">
                  <a:avLst/>
                </a:prstGeom>
                <a:blipFill>
                  <a:blip r:embed="rId73"/>
                  <a:stretch>
                    <a:fillRect l="-7627" t="-85915" r="-16102" b="-1014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6" name="TextBox 485">
                  <a:extLst>
                    <a:ext uri="{FF2B5EF4-FFF2-40B4-BE49-F238E27FC236}">
                      <a16:creationId xmlns:a16="http://schemas.microsoft.com/office/drawing/2014/main" id="{AD124287-3CB9-6FAD-5635-DC7D66690D1C}"/>
                    </a:ext>
                  </a:extLst>
                </p:cNvPr>
                <p:cNvSpPr txBox="1"/>
                <p:nvPr/>
              </p:nvSpPr>
              <p:spPr>
                <a:xfrm>
                  <a:off x="1585164" y="9561908"/>
                  <a:ext cx="6409896" cy="8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𝜔</m:t>
                            </m:r>
                          </m:e>
                          <m:sub>
                            <m:r>
                              <a:rPr lang="en-US" sz="2800" i="1" smtClean="0">
                                <a:latin typeface="Cambria Math" panose="02040503050406030204" pitchFamily="18" charset="0"/>
                                <a:ea typeface="Cambria Math" panose="02040503050406030204" pitchFamily="18" charset="0"/>
                              </a:rPr>
                              <m:t>±</m:t>
                            </m:r>
                          </m:sub>
                        </m:sSub>
                        <m:r>
                          <a:rPr lang="en-US" sz="2800" b="0" i="1" smtClean="0">
                            <a:latin typeface="Cambria Math" panose="02040503050406030204" pitchFamily="18" charset="0"/>
                          </a:rPr>
                          <m:t>=</m:t>
                        </m:r>
                        <m:f>
                          <m:fPr>
                            <m:ctrlPr>
                              <a:rPr lang="en-US" sz="2800" i="1" dirty="0">
                                <a:latin typeface="Cambria Math" panose="02040503050406030204" pitchFamily="18" charset="0"/>
                                <a:ea typeface="Cambria Math" panose="02040503050406030204" pitchFamily="18" charset="0"/>
                              </a:rPr>
                            </m:ctrlPr>
                          </m:fPr>
                          <m:num>
                            <m:sSub>
                              <m:sSubPr>
                                <m:ctrlPr>
                                  <a:rPr lang="en-US" sz="2800" i="1" dirty="0">
                                    <a:solidFill>
                                      <a:srgbClr val="00BDE4"/>
                                    </a:solidFill>
                                    <a:latin typeface="Cambria Math" panose="02040503050406030204" pitchFamily="18" charset="0"/>
                                    <a:ea typeface="Cambria Math" panose="02040503050406030204" pitchFamily="18" charset="0"/>
                                  </a:rPr>
                                </m:ctrlPr>
                              </m:sSubPr>
                              <m:e>
                                <m:r>
                                  <a:rPr lang="en-US" sz="2800" i="1" dirty="0">
                                    <a:solidFill>
                                      <a:srgbClr val="00BDE4"/>
                                    </a:solidFill>
                                    <a:latin typeface="Cambria Math" panose="02040503050406030204" pitchFamily="18" charset="0"/>
                                    <a:ea typeface="Cambria Math" panose="02040503050406030204" pitchFamily="18" charset="0"/>
                                  </a:rPr>
                                  <m:t>𝜔</m:t>
                                </m:r>
                              </m:e>
                              <m:sub>
                                <m:r>
                                  <a:rPr lang="en-US" sz="2800" i="1" dirty="0">
                                    <a:solidFill>
                                      <a:srgbClr val="00BDE4"/>
                                    </a:solidFill>
                                    <a:latin typeface="Cambria Math" panose="02040503050406030204" pitchFamily="18" charset="0"/>
                                    <a:ea typeface="Cambria Math" panose="02040503050406030204" pitchFamily="18" charset="0"/>
                                  </a:rPr>
                                  <m:t>𝑝h</m:t>
                                </m:r>
                              </m:sub>
                            </m:sSub>
                            <m:r>
                              <a:rPr lang="en-US" sz="2800" i="1" dirty="0">
                                <a:latin typeface="Cambria Math" panose="02040503050406030204" pitchFamily="18" charset="0"/>
                                <a:ea typeface="Cambria Math" panose="02040503050406030204" pitchFamily="18" charset="0"/>
                              </a:rPr>
                              <m:t>+</m:t>
                            </m:r>
                            <m:sSub>
                              <m:sSubPr>
                                <m:ctrlPr>
                                  <a:rPr lang="en-US" sz="2800" i="1" dirty="0">
                                    <a:solidFill>
                                      <a:srgbClr val="ED5253"/>
                                    </a:solidFill>
                                    <a:latin typeface="Cambria Math" panose="02040503050406030204" pitchFamily="18" charset="0"/>
                                    <a:ea typeface="Cambria Math" panose="02040503050406030204" pitchFamily="18" charset="0"/>
                                  </a:rPr>
                                </m:ctrlPr>
                              </m:sSubPr>
                              <m:e>
                                <m:r>
                                  <a:rPr lang="en-US" sz="2800" i="1" dirty="0">
                                    <a:solidFill>
                                      <a:srgbClr val="ED5253"/>
                                    </a:solidFill>
                                    <a:latin typeface="Cambria Math" panose="02040503050406030204" pitchFamily="18" charset="0"/>
                                    <a:ea typeface="Cambria Math" panose="02040503050406030204" pitchFamily="18" charset="0"/>
                                  </a:rPr>
                                  <m:t>𝜔</m:t>
                                </m:r>
                              </m:e>
                              <m:sub>
                                <m:r>
                                  <a:rPr lang="en-US" sz="2800" i="1" dirty="0">
                                    <a:solidFill>
                                      <a:srgbClr val="ED5253"/>
                                    </a:solidFill>
                                    <a:latin typeface="Cambria Math" panose="02040503050406030204" pitchFamily="18" charset="0"/>
                                    <a:ea typeface="Cambria Math" panose="02040503050406030204" pitchFamily="18" charset="0"/>
                                  </a:rPr>
                                  <m:t>𝑚</m:t>
                                </m:r>
                              </m:sub>
                            </m:sSub>
                          </m:num>
                          <m:den>
                            <m:r>
                              <a:rPr lang="en-US" sz="2800" i="1" dirty="0">
                                <a:latin typeface="Cambria Math" panose="02040503050406030204" pitchFamily="18" charset="0"/>
                                <a:ea typeface="Cambria Math" panose="02040503050406030204" pitchFamily="18" charset="0"/>
                              </a:rPr>
                              <m:t>2</m:t>
                            </m:r>
                          </m:den>
                        </m:f>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2</m:t>
                            </m:r>
                          </m:den>
                        </m:f>
                        <m:rad>
                          <m:radPr>
                            <m:degHide m:val="on"/>
                            <m:ctrlPr>
                              <a:rPr lang="en-US" sz="2800" b="0" i="1" smtClean="0">
                                <a:latin typeface="Cambria Math" panose="02040503050406030204" pitchFamily="18" charset="0"/>
                                <a:ea typeface="Cambria Math" panose="02040503050406030204" pitchFamily="18" charset="0"/>
                              </a:rPr>
                            </m:ctrlPr>
                          </m:radPr>
                          <m:deg/>
                          <m:e>
                            <m:sSup>
                              <m:sSupPr>
                                <m:ctrlPr>
                                  <a:rPr lang="en-US" sz="2800" i="1">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rgbClr val="00BDE4"/>
                                        </a:solidFill>
                                        <a:latin typeface="Cambria Math" panose="02040503050406030204" pitchFamily="18" charset="0"/>
                                        <a:ea typeface="Cambria Math" panose="02040503050406030204" pitchFamily="18" charset="0"/>
                                      </a:rPr>
                                    </m:ctrlPr>
                                  </m:sSubPr>
                                  <m:e>
                                    <m:r>
                                      <a:rPr lang="en-US" sz="2800" i="1" dirty="0">
                                        <a:solidFill>
                                          <a:srgbClr val="00BDE4"/>
                                        </a:solidFill>
                                        <a:latin typeface="Cambria Math" panose="02040503050406030204" pitchFamily="18" charset="0"/>
                                        <a:ea typeface="Cambria Math" panose="02040503050406030204" pitchFamily="18" charset="0"/>
                                      </a:rPr>
                                      <m:t>𝜔</m:t>
                                    </m:r>
                                  </m:e>
                                  <m:sub>
                                    <m:r>
                                      <a:rPr lang="en-US" sz="2800" i="1" dirty="0">
                                        <a:solidFill>
                                          <a:srgbClr val="00BDE4"/>
                                        </a:solidFill>
                                        <a:latin typeface="Cambria Math" panose="02040503050406030204" pitchFamily="18" charset="0"/>
                                        <a:ea typeface="Cambria Math" panose="02040503050406030204" pitchFamily="18" charset="0"/>
                                      </a:rPr>
                                      <m:t>𝑝h</m:t>
                                    </m:r>
                                  </m:sub>
                                </m:sSub>
                                <m:r>
                                  <a:rPr lang="en-US" sz="2800" i="1" dirty="0">
                                    <a:latin typeface="Cambria Math" panose="02040503050406030204" pitchFamily="18" charset="0"/>
                                    <a:ea typeface="Cambria Math" panose="02040503050406030204" pitchFamily="18" charset="0"/>
                                  </a:rPr>
                                  <m:t>−</m:t>
                                </m:r>
                                <m:sSub>
                                  <m:sSubPr>
                                    <m:ctrlPr>
                                      <a:rPr lang="en-US" sz="2800" i="1" dirty="0">
                                        <a:solidFill>
                                          <a:srgbClr val="ED5253"/>
                                        </a:solidFill>
                                        <a:latin typeface="Cambria Math" panose="02040503050406030204" pitchFamily="18" charset="0"/>
                                        <a:ea typeface="Cambria Math" panose="02040503050406030204" pitchFamily="18" charset="0"/>
                                      </a:rPr>
                                    </m:ctrlPr>
                                  </m:sSubPr>
                                  <m:e>
                                    <m:r>
                                      <a:rPr lang="en-US" sz="2800" i="1" dirty="0">
                                        <a:solidFill>
                                          <a:srgbClr val="ED5253"/>
                                        </a:solidFill>
                                        <a:latin typeface="Cambria Math" panose="02040503050406030204" pitchFamily="18" charset="0"/>
                                        <a:ea typeface="Cambria Math" panose="02040503050406030204" pitchFamily="18" charset="0"/>
                                      </a:rPr>
                                      <m:t>𝜔</m:t>
                                    </m:r>
                                  </m:e>
                                  <m:sub>
                                    <m:r>
                                      <a:rPr lang="en-US" sz="2800" i="1" dirty="0">
                                        <a:solidFill>
                                          <a:srgbClr val="ED5253"/>
                                        </a:solidFill>
                                        <a:latin typeface="Cambria Math" panose="02040503050406030204" pitchFamily="18" charset="0"/>
                                        <a:ea typeface="Cambria Math" panose="02040503050406030204" pitchFamily="18" charset="0"/>
                                      </a:rPr>
                                      <m:t>𝑚</m:t>
                                    </m:r>
                                  </m:sub>
                                </m:sSub>
                                <m:r>
                                  <a:rPr lang="en-US" sz="2800" b="0" i="1" dirty="0" smtClean="0">
                                    <a:solidFill>
                                      <a:schemeClr val="tx1"/>
                                    </a:solidFill>
                                    <a:latin typeface="Cambria Math" panose="02040503050406030204" pitchFamily="18" charset="0"/>
                                    <a:ea typeface="Cambria Math" panose="02040503050406030204" pitchFamily="18" charset="0"/>
                                  </a:rPr>
                                  <m:t>)</m:t>
                                </m:r>
                              </m:e>
                              <m:sup>
                                <m:r>
                                  <a:rPr lang="en-US" sz="2800" i="1">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m:t>
                            </m:r>
                            <m:sSubSup>
                              <m:sSubSupPr>
                                <m:ctrlPr>
                                  <a:rPr lang="en-US" sz="2800" b="0" i="1" smtClean="0">
                                    <a:solidFill>
                                      <a:srgbClr val="FFC000"/>
                                    </a:solidFill>
                                    <a:latin typeface="Cambria Math" panose="02040503050406030204" pitchFamily="18" charset="0"/>
                                    <a:ea typeface="Cambria Math" panose="02040503050406030204" pitchFamily="18" charset="0"/>
                                  </a:rPr>
                                </m:ctrlPr>
                              </m:sSubSupPr>
                              <m:e>
                                <m:r>
                                  <a:rPr lang="en-US" sz="2800" b="0" i="1" smtClean="0">
                                    <a:solidFill>
                                      <a:srgbClr val="FFC000"/>
                                    </a:solidFill>
                                    <a:latin typeface="Cambria Math" panose="02040503050406030204" pitchFamily="18" charset="0"/>
                                    <a:ea typeface="Cambria Math" panose="02040503050406030204" pitchFamily="18" charset="0"/>
                                  </a:rPr>
                                  <m:t>4</m:t>
                                </m:r>
                                <m:r>
                                  <a:rPr lang="en-US" sz="2800" b="0" i="1" smtClean="0">
                                    <a:solidFill>
                                      <a:srgbClr val="FFC000"/>
                                    </a:solidFill>
                                    <a:latin typeface="Cambria Math" panose="02040503050406030204" pitchFamily="18" charset="0"/>
                                    <a:ea typeface="Cambria Math" panose="02040503050406030204" pitchFamily="18" charset="0"/>
                                  </a:rPr>
                                  <m:t>𝑔</m:t>
                                </m:r>
                              </m:e>
                              <m:sub>
                                <m:r>
                                  <a:rPr lang="en-US" sz="2800" b="0" i="1" smtClean="0">
                                    <a:solidFill>
                                      <a:srgbClr val="FFC000"/>
                                    </a:solidFill>
                                    <a:latin typeface="Cambria Math" panose="02040503050406030204" pitchFamily="18" charset="0"/>
                                    <a:ea typeface="Cambria Math" panose="02040503050406030204" pitchFamily="18" charset="0"/>
                                  </a:rPr>
                                  <m:t>𝑐</m:t>
                                </m:r>
                              </m:sub>
                              <m:sup>
                                <m:r>
                                  <a:rPr lang="en-US" sz="2800" b="0" i="1" smtClean="0">
                                    <a:solidFill>
                                      <a:srgbClr val="FFC000"/>
                                    </a:solidFill>
                                    <a:latin typeface="Cambria Math" panose="02040503050406030204" pitchFamily="18" charset="0"/>
                                    <a:ea typeface="Cambria Math" panose="02040503050406030204" pitchFamily="18" charset="0"/>
                                  </a:rPr>
                                  <m:t>2</m:t>
                                </m:r>
                              </m:sup>
                            </m:sSubSup>
                          </m:e>
                        </m:rad>
                      </m:oMath>
                    </m:oMathPara>
                  </a14:m>
                  <a:endParaRPr lang="en-US" sz="2800" dirty="0">
                    <a:latin typeface="Goudy Old Style" panose="02020502050305020303" pitchFamily="18" charset="77"/>
                  </a:endParaRPr>
                </a:p>
              </p:txBody>
            </p:sp>
          </mc:Choice>
          <mc:Fallback>
            <p:sp>
              <p:nvSpPr>
                <p:cNvPr id="486" name="TextBox 485">
                  <a:extLst>
                    <a:ext uri="{FF2B5EF4-FFF2-40B4-BE49-F238E27FC236}">
                      <a16:creationId xmlns:a16="http://schemas.microsoft.com/office/drawing/2014/main" id="{AD124287-3CB9-6FAD-5635-DC7D66690D1C}"/>
                    </a:ext>
                  </a:extLst>
                </p:cNvPr>
                <p:cNvSpPr txBox="1">
                  <a:spLocks noRot="1" noChangeAspect="1" noMove="1" noResize="1" noEditPoints="1" noAdjustHandles="1" noChangeArrowheads="1" noChangeShapeType="1" noTextEdit="1"/>
                </p:cNvSpPr>
                <p:nvPr/>
              </p:nvSpPr>
              <p:spPr>
                <a:xfrm>
                  <a:off x="1585164" y="9561908"/>
                  <a:ext cx="6409896" cy="876843"/>
                </a:xfrm>
                <a:prstGeom prst="rect">
                  <a:avLst/>
                </a:prstGeom>
                <a:blipFill>
                  <a:blip r:embed="rId74"/>
                  <a:stretch>
                    <a:fillRect l="-198" b="-7143"/>
                  </a:stretch>
                </a:blipFill>
              </p:spPr>
              <p:txBody>
                <a:bodyPr/>
                <a:lstStyle/>
                <a:p>
                  <a:r>
                    <a:rPr lang="en-US">
                      <a:noFill/>
                    </a:rPr>
                    <a:t> </a:t>
                  </a:r>
                </a:p>
              </p:txBody>
            </p:sp>
          </mc:Fallback>
        </mc:AlternateContent>
      </p:grpSp>
      <p:pic>
        <p:nvPicPr>
          <p:cNvPr id="224" name="Picture 223">
            <a:extLst>
              <a:ext uri="{FF2B5EF4-FFF2-40B4-BE49-F238E27FC236}">
                <a16:creationId xmlns:a16="http://schemas.microsoft.com/office/drawing/2014/main" id="{16167DE2-3633-AEEE-2FCB-019E43E62664}"/>
              </a:ext>
            </a:extLst>
          </p:cNvPr>
          <p:cNvPicPr>
            <a:picLocks noChangeAspect="1"/>
          </p:cNvPicPr>
          <p:nvPr/>
        </p:nvPicPr>
        <p:blipFill>
          <a:blip r:embed="rId75"/>
          <a:stretch>
            <a:fillRect/>
          </a:stretch>
        </p:blipFill>
        <p:spPr>
          <a:xfrm>
            <a:off x="339784" y="12786822"/>
            <a:ext cx="14648844" cy="6089699"/>
          </a:xfrm>
          <a:prstGeom prst="rect">
            <a:avLst/>
          </a:prstGeom>
        </p:spPr>
      </p:pic>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D4E32B45-3A18-1BF2-E34E-BCC50918B56C}"/>
                  </a:ext>
                </a:extLst>
              </p:cNvPr>
              <p:cNvSpPr txBox="1"/>
              <p:nvPr/>
            </p:nvSpPr>
            <p:spPr>
              <a:xfrm>
                <a:off x="3798206" y="12470173"/>
                <a:ext cx="7376827" cy="4604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𝑅</m:t>
                          </m:r>
                        </m:e>
                        <m: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3</m:t>
                              </m:r>
                            </m:e>
                          </m:d>
                        </m:sup>
                      </m:sSup>
                      <m:r>
                        <a:rPr lang="en-US" sz="2800" b="0" i="1" smtClean="0">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𝜏</m:t>
                          </m:r>
                        </m:e>
                        <m:sub>
                          <m:r>
                            <a:rPr lang="en-US" sz="2800">
                              <a:solidFill>
                                <a:schemeClr val="tx1"/>
                              </a:solidFill>
                              <a:latin typeface="Cambria Math" panose="02040503050406030204" pitchFamily="18" charset="0"/>
                              <a:ea typeface="Cambria Math" panose="02040503050406030204" pitchFamily="18" charset="0"/>
                            </a:rPr>
                            <m:t>1</m:t>
                          </m:r>
                        </m:sub>
                      </m:sSub>
                      <m:r>
                        <a:rPr lang="en-US" sz="280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𝜏</m:t>
                          </m:r>
                        </m:e>
                        <m:sub>
                          <m:r>
                            <a:rPr lang="en-US" sz="2800">
                              <a:solidFill>
                                <a:schemeClr val="tx1"/>
                              </a:solidFill>
                              <a:latin typeface="Cambria Math" panose="02040503050406030204" pitchFamily="18" charset="0"/>
                              <a:ea typeface="Cambria Math" panose="02040503050406030204" pitchFamily="18" charset="0"/>
                            </a:rPr>
                            <m:t>2</m:t>
                          </m:r>
                        </m:sub>
                      </m:sSub>
                      <m:r>
                        <m:rPr>
                          <m:nor/>
                        </m:rPr>
                        <a:rPr lang="en-US" sz="2800" dirty="0">
                          <a:solidFill>
                            <a:schemeClr val="tx1"/>
                          </a:solidFill>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𝜏</m:t>
                          </m:r>
                        </m:e>
                        <m:sub>
                          <m:r>
                            <a:rPr lang="en-US" sz="2800">
                              <a:solidFill>
                                <a:schemeClr val="tx1"/>
                              </a:solidFill>
                              <a:latin typeface="Cambria Math" panose="02040503050406030204" pitchFamily="18" charset="0"/>
                            </a:rPr>
                            <m:t>3</m:t>
                          </m:r>
                        </m:sub>
                      </m:sSub>
                      <m:r>
                        <a:rPr lang="en-US" sz="2800" b="0" i="1" smtClean="0">
                          <a:latin typeface="Cambria Math" panose="02040503050406030204" pitchFamily="18" charset="0"/>
                        </a:rPr>
                        <m:t>)=</m:t>
                      </m:r>
                      <m:r>
                        <m:rPr>
                          <m:sty m:val="p"/>
                        </m:rPr>
                        <a:rPr lang="en-US" sz="2800" b="0" i="0" smtClean="0">
                          <a:latin typeface="Cambria Math" panose="02040503050406030204" pitchFamily="18" charset="0"/>
                        </a:rPr>
                        <m:t>Tr</m:t>
                      </m:r>
                      <m:r>
                        <a:rPr lang="en-US" sz="2800" b="0" i="0"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𝜇</m:t>
                      </m:r>
                      <m:r>
                        <a:rPr lang="en-US" sz="280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𝜏</m:t>
                          </m:r>
                        </m:e>
                        <m:sub>
                          <m:r>
                            <a:rPr lang="en-US" sz="2800">
                              <a:latin typeface="Cambria Math" panose="02040503050406030204" pitchFamily="18" charset="0"/>
                            </a:rPr>
                            <m:t>3</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r>
                        <a:rPr lang="en-US" sz="2800" i="1" smtClean="0">
                          <a:solidFill>
                            <a:schemeClr val="tx1"/>
                          </a:solidFill>
                          <a:latin typeface="Cambria Math" panose="02040503050406030204" pitchFamily="18" charset="0"/>
                          <a:ea typeface="Cambria Math" panose="02040503050406030204" pitchFamily="18" charset="0"/>
                        </a:rPr>
                        <m:t>𝜇</m:t>
                      </m:r>
                      <m:r>
                        <a:rPr lang="en-US" sz="280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𝜏</m:t>
                          </m:r>
                        </m:e>
                        <m:sub>
                          <m:r>
                            <a:rPr lang="en-US" sz="2800">
                              <a:latin typeface="Cambria Math" panose="02040503050406030204" pitchFamily="18" charset="0"/>
                              <a:ea typeface="Cambria Math" panose="02040503050406030204" pitchFamily="18" charset="0"/>
                            </a:rPr>
                            <m:t>2</m:t>
                          </m:r>
                        </m:sub>
                      </m:sSub>
                      <m:r>
                        <a:rPr lang="en-US" sz="2800">
                          <a:latin typeface="Cambria Math" panose="02040503050406030204" pitchFamily="18" charset="0"/>
                          <a:ea typeface="Cambria Math" panose="02040503050406030204" pitchFamily="18" charset="0"/>
                        </a:rPr>
                        <m:t>)</m:t>
                      </m:r>
                      <m:r>
                        <a:rPr lang="en-US" sz="2800" i="0">
                          <a:solidFill>
                            <a:schemeClr val="tx1"/>
                          </a:solidFill>
                          <a:latin typeface="Cambria Math" panose="02040503050406030204" pitchFamily="18" charset="0"/>
                          <a:ea typeface="Cambria Math" panose="02040503050406030204" pitchFamily="18" charset="0"/>
                        </a:rPr>
                        <m:t>,</m:t>
                      </m:r>
                      <m:r>
                        <a:rPr lang="en-US" sz="2800" b="0" i="0" smtClean="0">
                          <a:solidFill>
                            <a:schemeClr val="tx1"/>
                          </a:solidFill>
                          <a:latin typeface="Cambria Math" panose="02040503050406030204" pitchFamily="18" charset="0"/>
                          <a:ea typeface="Cambria Math" panose="02040503050406030204" pitchFamily="18" charset="0"/>
                        </a:rPr>
                        <m:t>[</m:t>
                      </m:r>
                      <m:r>
                        <a:rPr lang="en-US" sz="2800" i="1" smtClean="0">
                          <a:solidFill>
                            <a:schemeClr val="tx1"/>
                          </a:solidFill>
                          <a:latin typeface="Cambria Math" panose="02040503050406030204" pitchFamily="18" charset="0"/>
                          <a:ea typeface="Cambria Math" panose="02040503050406030204" pitchFamily="18" charset="0"/>
                        </a:rPr>
                        <m:t>𝜇</m:t>
                      </m:r>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𝜏</m:t>
                          </m:r>
                        </m:e>
                        <m:sub>
                          <m:r>
                            <a:rPr lang="en-US" sz="2800">
                              <a:latin typeface="Cambria Math" panose="02040503050406030204" pitchFamily="18" charset="0"/>
                              <a:ea typeface="Cambria Math" panose="02040503050406030204" pitchFamily="18" charset="0"/>
                            </a:rPr>
                            <m:t>1</m:t>
                          </m:r>
                        </m:sub>
                      </m:sSub>
                      <m:r>
                        <a:rPr lang="en-US" sz="2800">
                          <a:latin typeface="Cambria Math" panose="02040503050406030204" pitchFamily="18" charset="0"/>
                          <a:ea typeface="Cambria Math" panose="02040503050406030204" pitchFamily="18" charset="0"/>
                        </a:rPr>
                        <m:t>),</m:t>
                      </m:r>
                      <m:r>
                        <a:rPr lang="en-US" sz="2800" b="0" i="0" smtClean="0">
                          <a:solidFill>
                            <a:schemeClr val="tx1"/>
                          </a:solidFill>
                          <a:latin typeface="Cambria Math" panose="02040503050406030204" pitchFamily="18" charset="0"/>
                          <a:ea typeface="Cambria Math" panose="02040503050406030204" pitchFamily="18" charset="0"/>
                        </a:rPr>
                        <m:t>[</m:t>
                      </m:r>
                      <m:r>
                        <a:rPr lang="en-US" sz="2800" i="1" smtClean="0">
                          <a:solidFill>
                            <a:schemeClr val="tx1"/>
                          </a:solidFill>
                          <a:latin typeface="Cambria Math" panose="02040503050406030204" pitchFamily="18" charset="0"/>
                          <a:ea typeface="Cambria Math" panose="02040503050406030204" pitchFamily="18" charset="0"/>
                        </a:rPr>
                        <m:t>𝜇</m:t>
                      </m:r>
                      <m:r>
                        <a:rPr lang="en-US" sz="2800" b="0" i="0" smtClean="0">
                          <a:solidFill>
                            <a:schemeClr val="tx1"/>
                          </a:solidFill>
                          <a:latin typeface="Cambria Math" panose="02040503050406030204" pitchFamily="18" charset="0"/>
                          <a:ea typeface="Cambria Math" panose="02040503050406030204" pitchFamily="18" charset="0"/>
                        </a:rPr>
                        <m:t>,</m:t>
                      </m:r>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b="0" i="0" smtClean="0">
                              <a:latin typeface="Cambria Math" panose="02040503050406030204" pitchFamily="18" charset="0"/>
                              <a:ea typeface="Cambria Math" panose="02040503050406030204" pitchFamily="18" charset="0"/>
                            </a:rPr>
                            <m:t>0</m:t>
                          </m:r>
                        </m:sub>
                      </m:sSub>
                      <m:r>
                        <a:rPr lang="en-US" sz="2800" b="0" i="0" smtClean="0">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rPr>
                        <m:t>]</m:t>
                      </m:r>
                    </m:oMath>
                  </m:oMathPara>
                </a14:m>
                <a:endParaRPr lang="en-US" sz="2800" dirty="0"/>
              </a:p>
            </p:txBody>
          </p:sp>
        </mc:Choice>
        <mc:Fallback xmlns="">
          <p:sp>
            <p:nvSpPr>
              <p:cNvPr id="225" name="TextBox 224">
                <a:extLst>
                  <a:ext uri="{FF2B5EF4-FFF2-40B4-BE49-F238E27FC236}">
                    <a16:creationId xmlns:a16="http://schemas.microsoft.com/office/drawing/2014/main" id="{D4E32B45-3A18-1BF2-E34E-BCC50918B56C}"/>
                  </a:ext>
                </a:extLst>
              </p:cNvPr>
              <p:cNvSpPr txBox="1">
                <a:spLocks noRot="1" noChangeAspect="1" noMove="1" noResize="1" noEditPoints="1" noAdjustHandles="1" noChangeArrowheads="1" noChangeShapeType="1" noTextEdit="1"/>
              </p:cNvSpPr>
              <p:nvPr/>
            </p:nvSpPr>
            <p:spPr>
              <a:xfrm>
                <a:off x="3798206" y="12470173"/>
                <a:ext cx="7376827" cy="460447"/>
              </a:xfrm>
              <a:prstGeom prst="rect">
                <a:avLst/>
              </a:prstGeom>
              <a:blipFill>
                <a:blip r:embed="rId76"/>
                <a:stretch>
                  <a:fillRect l="-688" r="-1377"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AC7C66D5-6BA6-C3E6-412F-B54DC9F4628A}"/>
                  </a:ext>
                </a:extLst>
              </p:cNvPr>
              <p:cNvSpPr txBox="1"/>
              <p:nvPr/>
            </p:nvSpPr>
            <p:spPr>
              <a:xfrm>
                <a:off x="2490887" y="18373664"/>
                <a:ext cx="10346638" cy="1938992"/>
              </a:xfrm>
              <a:prstGeom prst="rect">
                <a:avLst/>
              </a:prstGeom>
              <a:noFill/>
            </p:spPr>
            <p:txBody>
              <a:bodyPr wrap="square" rtlCol="0">
                <a:spAutoFit/>
              </a:bodyPr>
              <a:lstStyle/>
              <a:p>
                <a:pPr algn="ctr"/>
                <a:r>
                  <a:rPr lang="en-US" sz="3000" dirty="0">
                    <a:latin typeface="Goudy Old Style" panose="02020502050305020303" pitchFamily="18" charset="77"/>
                  </a:rPr>
                  <a:t>Diagonal peaks </a:t>
                </a:r>
                <a:r>
                  <a:rPr lang="en-US" sz="3000" dirty="0">
                    <a:latin typeface="Cambria Math" panose="02040503050406030204" pitchFamily="18" charset="0"/>
                    <a:ea typeface="Cambria Math" panose="02040503050406030204" pitchFamily="18" charset="0"/>
                  </a:rPr>
                  <a:t>→</a:t>
                </a:r>
                <a:r>
                  <a:rPr lang="en-US" sz="3000" dirty="0">
                    <a:latin typeface="Goudy Old Style" panose="02020502050305020303" pitchFamily="18" charset="77"/>
                    <a:ea typeface="Cambria Math" panose="02040503050406030204" pitchFamily="18" charset="0"/>
                  </a:rPr>
                  <a:t> E</a:t>
                </a:r>
                <a:r>
                  <a:rPr lang="en-US" sz="3000" dirty="0">
                    <a:latin typeface="Goudy Old Style" panose="02020502050305020303" pitchFamily="18" charset="77"/>
                  </a:rPr>
                  <a:t>xcitation frequencies </a:t>
                </a:r>
              </a:p>
              <a:p>
                <a:pPr algn="ctr"/>
                <a:r>
                  <a:rPr lang="en-US" sz="3000" dirty="0">
                    <a:latin typeface="Goudy Old Style" panose="02020502050305020303" pitchFamily="18" charset="77"/>
                  </a:rPr>
                  <a:t>Elongated peaks </a:t>
                </a:r>
                <a:r>
                  <a:rPr lang="en-US" sz="3000" dirty="0">
                    <a:latin typeface="Cambria Math" panose="02040503050406030204" pitchFamily="18" charset="0"/>
                    <a:ea typeface="Cambria Math" panose="02040503050406030204" pitchFamily="18" charset="0"/>
                  </a:rPr>
                  <a:t>→</a:t>
                </a:r>
                <a:r>
                  <a:rPr lang="en-US" sz="3000" dirty="0">
                    <a:latin typeface="Goudy Old Style" panose="02020502050305020303" pitchFamily="18" charset="77"/>
                    <a:ea typeface="Cambria Math" panose="02040503050406030204" pitchFamily="18" charset="0"/>
                  </a:rPr>
                  <a:t> I</a:t>
                </a:r>
                <a:r>
                  <a:rPr lang="en-US" sz="3000" dirty="0">
                    <a:latin typeface="Goudy Old Style" panose="02020502050305020303" pitchFamily="18" charset="77"/>
                  </a:rPr>
                  <a:t>nhomogeneity</a:t>
                </a:r>
              </a:p>
              <a:p>
                <a:pPr algn="ctr"/>
                <a:r>
                  <a:rPr lang="en-US" sz="3000" dirty="0">
                    <a:latin typeface="Goudy Old Style" panose="02020502050305020303" pitchFamily="18" charset="77"/>
                  </a:rPr>
                  <a:t>Cross peaks </a:t>
                </a:r>
                <a:r>
                  <a:rPr lang="en-US" sz="3000" dirty="0">
                    <a:latin typeface="Cambria Math" panose="02040503050406030204" pitchFamily="18" charset="0"/>
                    <a:ea typeface="Cambria Math" panose="02040503050406030204" pitchFamily="18" charset="0"/>
                  </a:rPr>
                  <a:t>→</a:t>
                </a:r>
                <a:r>
                  <a:rPr lang="en-US" sz="3000" dirty="0">
                    <a:latin typeface="Goudy Old Style" panose="02020502050305020303" pitchFamily="18" charset="77"/>
                    <a:ea typeface="Cambria Math" panose="02040503050406030204" pitchFamily="18" charset="0"/>
                  </a:rPr>
                  <a:t> C</a:t>
                </a:r>
                <a:r>
                  <a:rPr lang="en-US" sz="3000" dirty="0">
                    <a:latin typeface="Goudy Old Style" panose="02020502050305020303" pitchFamily="18" charset="77"/>
                  </a:rPr>
                  <a:t>oupling</a:t>
                </a:r>
              </a:p>
              <a:p>
                <a:pPr algn="ctr"/>
                <a:r>
                  <a:rPr lang="en-US" sz="3000" dirty="0">
                    <a:latin typeface="Goudy Old Style" panose="02020502050305020303" pitchFamily="18" charset="77"/>
                  </a:rPr>
                  <a:t>Peak oscillations (along </a:t>
                </a:r>
                <a14:m>
                  <m:oMath xmlns:m="http://schemas.openxmlformats.org/officeDocument/2006/math">
                    <m:sSub>
                      <m:sSubPr>
                        <m:ctrlPr>
                          <a:rPr lang="en-US" sz="3000" i="1" smtClean="0">
                            <a:solidFill>
                              <a:schemeClr val="tx1"/>
                            </a:solidFill>
                            <a:latin typeface="Cambria Math" panose="02040503050406030204" pitchFamily="18" charset="0"/>
                          </a:rPr>
                        </m:ctrlPr>
                      </m:sSubPr>
                      <m:e>
                        <m:r>
                          <a:rPr lang="en-US" sz="3000" b="0" i="1" smtClean="0">
                            <a:solidFill>
                              <a:schemeClr val="tx1"/>
                            </a:solidFill>
                            <a:latin typeface="Cambria Math" panose="02040503050406030204" pitchFamily="18" charset="0"/>
                            <a:ea typeface="Cambria Math" panose="02040503050406030204" pitchFamily="18" charset="0"/>
                          </a:rPr>
                          <m:t>𝜏</m:t>
                        </m:r>
                      </m:e>
                      <m:sub>
                        <m:r>
                          <a:rPr lang="en-US" sz="3000" b="0" i="0" smtClean="0">
                            <a:solidFill>
                              <a:schemeClr val="tx1"/>
                            </a:solidFill>
                            <a:latin typeface="Cambria Math" panose="02040503050406030204" pitchFamily="18" charset="0"/>
                            <a:ea typeface="Cambria Math" panose="02040503050406030204" pitchFamily="18" charset="0"/>
                          </a:rPr>
                          <m:t>2</m:t>
                        </m:r>
                      </m:sub>
                    </m:sSub>
                  </m:oMath>
                </a14:m>
                <a:r>
                  <a:rPr lang="en-US" sz="3000" dirty="0">
                    <a:latin typeface="Goudy Old Style" panose="02020502050305020303" pitchFamily="18" charset="77"/>
                  </a:rPr>
                  <a:t>) </a:t>
                </a:r>
                <a:r>
                  <a:rPr lang="en-US" sz="3000" dirty="0">
                    <a:latin typeface="Cambria Math" panose="02040503050406030204" pitchFamily="18" charset="0"/>
                    <a:ea typeface="Cambria Math" panose="02040503050406030204" pitchFamily="18" charset="0"/>
                  </a:rPr>
                  <a:t>→</a:t>
                </a:r>
                <a:r>
                  <a:rPr lang="en-US" sz="3000" dirty="0">
                    <a:latin typeface="Goudy Old Style" panose="02020502050305020303" pitchFamily="18" charset="77"/>
                    <a:ea typeface="Cambria Math" panose="02040503050406030204" pitchFamily="18" charset="0"/>
                  </a:rPr>
                  <a:t> </a:t>
                </a:r>
                <a:r>
                  <a:rPr lang="en-US" sz="3000" dirty="0">
                    <a:latin typeface="Goudy Old Style" panose="02020502050305020303" pitchFamily="18" charset="77"/>
                  </a:rPr>
                  <a:t>Coherent energy transfer</a:t>
                </a:r>
              </a:p>
            </p:txBody>
          </p:sp>
        </mc:Choice>
        <mc:Fallback xmlns="">
          <p:sp>
            <p:nvSpPr>
              <p:cNvPr id="228" name="TextBox 227">
                <a:extLst>
                  <a:ext uri="{FF2B5EF4-FFF2-40B4-BE49-F238E27FC236}">
                    <a16:creationId xmlns:a16="http://schemas.microsoft.com/office/drawing/2014/main" id="{AC7C66D5-6BA6-C3E6-412F-B54DC9F4628A}"/>
                  </a:ext>
                </a:extLst>
              </p:cNvPr>
              <p:cNvSpPr txBox="1">
                <a:spLocks noRot="1" noChangeAspect="1" noMove="1" noResize="1" noEditPoints="1" noAdjustHandles="1" noChangeArrowheads="1" noChangeShapeType="1" noTextEdit="1"/>
              </p:cNvSpPr>
              <p:nvPr/>
            </p:nvSpPr>
            <p:spPr>
              <a:xfrm>
                <a:off x="2490887" y="18373664"/>
                <a:ext cx="10346638" cy="1938992"/>
              </a:xfrm>
              <a:prstGeom prst="rect">
                <a:avLst/>
              </a:prstGeom>
              <a:blipFill>
                <a:blip r:embed="rId77"/>
                <a:stretch>
                  <a:fillRect t="-3896" b="-8442"/>
                </a:stretch>
              </a:blipFill>
            </p:spPr>
            <p:txBody>
              <a:bodyPr/>
              <a:lstStyle/>
              <a:p>
                <a:r>
                  <a:rPr lang="en-US">
                    <a:noFill/>
                  </a:rPr>
                  <a:t> </a:t>
                </a:r>
              </a:p>
            </p:txBody>
          </p:sp>
        </mc:Fallback>
      </mc:AlternateContent>
      <p:sp>
        <p:nvSpPr>
          <p:cNvPr id="229" name="TextBox 228">
            <a:extLst>
              <a:ext uri="{FF2B5EF4-FFF2-40B4-BE49-F238E27FC236}">
                <a16:creationId xmlns:a16="http://schemas.microsoft.com/office/drawing/2014/main" id="{5C188E95-51C6-3551-2EF1-8C8252F5EEDC}"/>
              </a:ext>
            </a:extLst>
          </p:cNvPr>
          <p:cNvSpPr txBox="1"/>
          <p:nvPr/>
        </p:nvSpPr>
        <p:spPr>
          <a:xfrm>
            <a:off x="6110389" y="3611485"/>
            <a:ext cx="2711604" cy="830997"/>
          </a:xfrm>
          <a:prstGeom prst="rect">
            <a:avLst/>
          </a:prstGeom>
          <a:noFill/>
        </p:spPr>
        <p:txBody>
          <a:bodyPr wrap="square" rtlCol="0">
            <a:spAutoFit/>
          </a:bodyPr>
          <a:lstStyle/>
          <a:p>
            <a:pPr algn="ctr"/>
            <a:r>
              <a:rPr lang="en-US" sz="4800" b="1" dirty="0">
                <a:latin typeface="Goudy Old Style" panose="02020502050305020303" pitchFamily="18" charset="77"/>
              </a:rPr>
              <a:t>Polaritons</a:t>
            </a:r>
          </a:p>
        </p:txBody>
      </p:sp>
      <p:grpSp>
        <p:nvGrpSpPr>
          <p:cNvPr id="237" name="Group 236">
            <a:extLst>
              <a:ext uri="{FF2B5EF4-FFF2-40B4-BE49-F238E27FC236}">
                <a16:creationId xmlns:a16="http://schemas.microsoft.com/office/drawing/2014/main" id="{C146D796-FE18-E485-36C7-BBAA16C18C5C}"/>
              </a:ext>
            </a:extLst>
          </p:cNvPr>
          <p:cNvGrpSpPr/>
          <p:nvPr/>
        </p:nvGrpSpPr>
        <p:grpSpPr>
          <a:xfrm>
            <a:off x="4227056" y="10897695"/>
            <a:ext cx="6668838" cy="1098221"/>
            <a:chOff x="4548345" y="10732839"/>
            <a:chExt cx="6668838" cy="1098221"/>
          </a:xfrm>
        </p:grpSpPr>
        <p:grpSp>
          <p:nvGrpSpPr>
            <p:cNvPr id="232" name="Group 231">
              <a:extLst>
                <a:ext uri="{FF2B5EF4-FFF2-40B4-BE49-F238E27FC236}">
                  <a16:creationId xmlns:a16="http://schemas.microsoft.com/office/drawing/2014/main" id="{DDA04ABE-487F-7798-AEC0-405F5D8CEB4B}"/>
                </a:ext>
              </a:extLst>
            </p:cNvPr>
            <p:cNvGrpSpPr/>
            <p:nvPr/>
          </p:nvGrpSpPr>
          <p:grpSpPr>
            <a:xfrm>
              <a:off x="4548345" y="10732839"/>
              <a:ext cx="6668838" cy="1098221"/>
              <a:chOff x="4143799" y="4853751"/>
              <a:chExt cx="6668838" cy="1098221"/>
            </a:xfrm>
          </p:grpSpPr>
          <p:sp>
            <p:nvSpPr>
              <p:cNvPr id="233" name="Rectangle 232">
                <a:extLst>
                  <a:ext uri="{FF2B5EF4-FFF2-40B4-BE49-F238E27FC236}">
                    <a16:creationId xmlns:a16="http://schemas.microsoft.com/office/drawing/2014/main" id="{277035F9-5E7A-0E97-5005-8E863DBA2931}"/>
                  </a:ext>
                </a:extLst>
              </p:cNvPr>
              <p:cNvSpPr/>
              <p:nvPr/>
            </p:nvSpPr>
            <p:spPr>
              <a:xfrm>
                <a:off x="4277350" y="4953941"/>
                <a:ext cx="6535287" cy="861745"/>
              </a:xfrm>
              <a:prstGeom prst="rect">
                <a:avLst/>
              </a:prstGeom>
              <a:solidFill>
                <a:srgbClr val="F0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5BCB8F93-0ADD-FB76-5724-DD74DBC99759}"/>
                  </a:ext>
                </a:extLst>
              </p:cNvPr>
              <p:cNvSpPr>
                <a:spLocks noChangeAspect="1"/>
              </p:cNvSpPr>
              <p:nvPr/>
            </p:nvSpPr>
            <p:spPr>
              <a:xfrm>
                <a:off x="4143799" y="4854692"/>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sp>
            <p:nvSpPr>
              <p:cNvPr id="235" name="Rectangle 234">
                <a:extLst>
                  <a:ext uri="{FF2B5EF4-FFF2-40B4-BE49-F238E27FC236}">
                    <a16:creationId xmlns:a16="http://schemas.microsoft.com/office/drawing/2014/main" id="{C5C9666D-143D-FE6C-1B9D-E61FE15B7EBD}"/>
                  </a:ext>
                </a:extLst>
              </p:cNvPr>
              <p:cNvSpPr>
                <a:spLocks noChangeAspect="1"/>
              </p:cNvSpPr>
              <p:nvPr/>
            </p:nvSpPr>
            <p:spPr>
              <a:xfrm>
                <a:off x="10602499" y="4853751"/>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grpSp>
        <p:sp>
          <p:nvSpPr>
            <p:cNvPr id="236" name="TextBox 235">
              <a:extLst>
                <a:ext uri="{FF2B5EF4-FFF2-40B4-BE49-F238E27FC236}">
                  <a16:creationId xmlns:a16="http://schemas.microsoft.com/office/drawing/2014/main" id="{8C4C4083-6350-9A36-6298-612D77D13001}"/>
                </a:ext>
              </a:extLst>
            </p:cNvPr>
            <p:cNvSpPr txBox="1"/>
            <p:nvPr/>
          </p:nvSpPr>
          <p:spPr>
            <a:xfrm>
              <a:off x="5800899" y="10871589"/>
              <a:ext cx="4196898" cy="769441"/>
            </a:xfrm>
            <a:prstGeom prst="rect">
              <a:avLst/>
            </a:prstGeom>
            <a:noFill/>
          </p:spPr>
          <p:txBody>
            <a:bodyPr wrap="square" rtlCol="0">
              <a:spAutoFit/>
            </a:bodyPr>
            <a:lstStyle/>
            <a:p>
              <a:pPr algn="ctr"/>
              <a:r>
                <a:rPr lang="en-US" sz="4400" b="1" dirty="0">
                  <a:latin typeface="Goudy Old Style" panose="02020502050305020303" pitchFamily="18" charset="77"/>
                </a:rPr>
                <a:t>2D-Spectroscopy</a:t>
              </a:r>
            </a:p>
          </p:txBody>
        </p:sp>
      </p:grpSp>
      <p:grpSp>
        <p:nvGrpSpPr>
          <p:cNvPr id="238" name="Group 237">
            <a:extLst>
              <a:ext uri="{FF2B5EF4-FFF2-40B4-BE49-F238E27FC236}">
                <a16:creationId xmlns:a16="http://schemas.microsoft.com/office/drawing/2014/main" id="{02328CC5-2C38-CE6E-B397-2D78489B8FEF}"/>
              </a:ext>
            </a:extLst>
          </p:cNvPr>
          <p:cNvGrpSpPr/>
          <p:nvPr/>
        </p:nvGrpSpPr>
        <p:grpSpPr>
          <a:xfrm>
            <a:off x="4223504" y="20806141"/>
            <a:ext cx="6668838" cy="1098221"/>
            <a:chOff x="4548345" y="10732839"/>
            <a:chExt cx="6668838" cy="1098221"/>
          </a:xfrm>
        </p:grpSpPr>
        <p:grpSp>
          <p:nvGrpSpPr>
            <p:cNvPr id="239" name="Group 238">
              <a:extLst>
                <a:ext uri="{FF2B5EF4-FFF2-40B4-BE49-F238E27FC236}">
                  <a16:creationId xmlns:a16="http://schemas.microsoft.com/office/drawing/2014/main" id="{2DCF60FE-CE70-0FD2-0C43-E3B0D06069C1}"/>
                </a:ext>
              </a:extLst>
            </p:cNvPr>
            <p:cNvGrpSpPr/>
            <p:nvPr/>
          </p:nvGrpSpPr>
          <p:grpSpPr>
            <a:xfrm>
              <a:off x="4548345" y="10732839"/>
              <a:ext cx="6668838" cy="1098221"/>
              <a:chOff x="4143799" y="4853751"/>
              <a:chExt cx="6668838" cy="1098221"/>
            </a:xfrm>
          </p:grpSpPr>
          <p:sp>
            <p:nvSpPr>
              <p:cNvPr id="241" name="Rectangle 240">
                <a:extLst>
                  <a:ext uri="{FF2B5EF4-FFF2-40B4-BE49-F238E27FC236}">
                    <a16:creationId xmlns:a16="http://schemas.microsoft.com/office/drawing/2014/main" id="{0D0CEAAB-5C76-7F9B-7870-F7466EB6738A}"/>
                  </a:ext>
                </a:extLst>
              </p:cNvPr>
              <p:cNvSpPr/>
              <p:nvPr/>
            </p:nvSpPr>
            <p:spPr>
              <a:xfrm>
                <a:off x="4277350" y="4953941"/>
                <a:ext cx="6535287" cy="861745"/>
              </a:xfrm>
              <a:prstGeom prst="rect">
                <a:avLst/>
              </a:prstGeom>
              <a:solidFill>
                <a:srgbClr val="F0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2" name="Rectangle 241">
                <a:extLst>
                  <a:ext uri="{FF2B5EF4-FFF2-40B4-BE49-F238E27FC236}">
                    <a16:creationId xmlns:a16="http://schemas.microsoft.com/office/drawing/2014/main" id="{1FF4DE67-5B80-F932-7311-2F52AB08E71A}"/>
                  </a:ext>
                </a:extLst>
              </p:cNvPr>
              <p:cNvSpPr>
                <a:spLocks noChangeAspect="1"/>
              </p:cNvSpPr>
              <p:nvPr/>
            </p:nvSpPr>
            <p:spPr>
              <a:xfrm>
                <a:off x="4143799" y="4854692"/>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sp>
            <p:nvSpPr>
              <p:cNvPr id="243" name="Rectangle 242">
                <a:extLst>
                  <a:ext uri="{FF2B5EF4-FFF2-40B4-BE49-F238E27FC236}">
                    <a16:creationId xmlns:a16="http://schemas.microsoft.com/office/drawing/2014/main" id="{C5E33025-AF63-EDAD-5BC8-9F8FDC7074CF}"/>
                  </a:ext>
                </a:extLst>
              </p:cNvPr>
              <p:cNvSpPr>
                <a:spLocks noChangeAspect="1"/>
              </p:cNvSpPr>
              <p:nvPr/>
            </p:nvSpPr>
            <p:spPr>
              <a:xfrm>
                <a:off x="10602499" y="4853751"/>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grpSp>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29CECCFD-5ADF-7389-889A-6B74CB2D106D}"/>
                    </a:ext>
                  </a:extLst>
                </p:cNvPr>
                <p:cNvSpPr txBox="1"/>
                <p:nvPr/>
              </p:nvSpPr>
              <p:spPr>
                <a:xfrm>
                  <a:off x="5526059" y="10888568"/>
                  <a:ext cx="4846959" cy="769441"/>
                </a:xfrm>
                <a:prstGeom prst="rect">
                  <a:avLst/>
                </a:prstGeom>
                <a:noFill/>
              </p:spPr>
              <p:txBody>
                <a:bodyPr wrap="square" rtlCol="0">
                  <a:spAutoFit/>
                </a:bodyPr>
                <a:lstStyle/>
                <a:p>
                  <a:pPr algn="ctr"/>
                  <a14:m>
                    <m:oMath xmlns:m="http://schemas.openxmlformats.org/officeDocument/2006/math">
                      <m:r>
                        <a:rPr lang="en-US" sz="4400" b="1" i="1" smtClean="0">
                          <a:latin typeface="Cambria Math" panose="02040503050406030204" pitchFamily="18" charset="0"/>
                          <a:ea typeface="Cambria Math" panose="02040503050406030204" pitchFamily="18" charset="0"/>
                        </a:rPr>
                        <m:t>ℒ</m:t>
                      </m:r>
                    </m:oMath>
                  </a14:m>
                  <a:r>
                    <a:rPr lang="en-US" sz="4400" b="1" dirty="0">
                      <a:latin typeface="Goudy Old Style" panose="02020502050305020303" pitchFamily="18" charset="77"/>
                    </a:rPr>
                    <a:t>-PLDM Dynamics</a:t>
                  </a:r>
                </a:p>
              </p:txBody>
            </p:sp>
          </mc:Choice>
          <mc:Fallback xmlns="">
            <p:sp>
              <p:nvSpPr>
                <p:cNvPr id="240" name="TextBox 239">
                  <a:extLst>
                    <a:ext uri="{FF2B5EF4-FFF2-40B4-BE49-F238E27FC236}">
                      <a16:creationId xmlns:a16="http://schemas.microsoft.com/office/drawing/2014/main" id="{29CECCFD-5ADF-7389-889A-6B74CB2D106D}"/>
                    </a:ext>
                  </a:extLst>
                </p:cNvPr>
                <p:cNvSpPr txBox="1">
                  <a:spLocks noRot="1" noChangeAspect="1" noMove="1" noResize="1" noEditPoints="1" noAdjustHandles="1" noChangeArrowheads="1" noChangeShapeType="1" noTextEdit="1"/>
                </p:cNvSpPr>
                <p:nvPr/>
              </p:nvSpPr>
              <p:spPr>
                <a:xfrm>
                  <a:off x="5526059" y="10888568"/>
                  <a:ext cx="4846959" cy="769441"/>
                </a:xfrm>
                <a:prstGeom prst="rect">
                  <a:avLst/>
                </a:prstGeom>
                <a:blipFill>
                  <a:blip r:embed="rId78"/>
                  <a:stretch>
                    <a:fillRect t="-16129" r="-2611" b="-3548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EF7A8C0F-95CE-E0D2-7E72-A7FDFEFB5572}"/>
                  </a:ext>
                </a:extLst>
              </p:cNvPr>
              <p:cNvSpPr txBox="1"/>
              <p:nvPr/>
            </p:nvSpPr>
            <p:spPr>
              <a:xfrm>
                <a:off x="1232488" y="29929302"/>
                <a:ext cx="5057218" cy="663836"/>
              </a:xfrm>
              <a:prstGeom prst="rect">
                <a:avLst/>
              </a:prstGeom>
              <a:noFill/>
            </p:spPr>
            <p:txBody>
              <a:bodyPr wrap="none" lIns="0" tIns="0" rIns="0" bIns="0" rtlCol="0">
                <a:spAutoFit/>
              </a:bodyPr>
              <a:lstStyle/>
              <a:p>
                <a14:m>
                  <m:oMath xmlns:m="http://schemas.openxmlformats.org/officeDocument/2006/math">
                    <m:acc>
                      <m:accPr>
                        <m:chr m:val="̂"/>
                        <m:ctrlPr>
                          <a:rPr lang="en-US" sz="2800" i="1" smtClean="0">
                            <a:latin typeface="Cambria Math" panose="02040503050406030204" pitchFamily="18" charset="0"/>
                          </a:rPr>
                        </m:ctrlPr>
                      </m:accPr>
                      <m:e>
                        <m:r>
                          <a:rPr lang="en-US" sz="2800" i="1" smtClean="0">
                            <a:latin typeface="Cambria Math" panose="02040503050406030204" pitchFamily="18" charset="0"/>
                            <a:ea typeface="Cambria Math" panose="02040503050406030204" pitchFamily="18" charset="0"/>
                          </a:rPr>
                          <m:t>𝜌</m:t>
                        </m:r>
                      </m:e>
                    </m:acc>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𝑑𝑡</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f>
                          <m:fPr>
                            <m:ctrlPr>
                              <a:rPr lang="en-US" sz="2800" b="0" i="1" smtClean="0">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ℒ</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𝐿</m:t>
                                    </m:r>
                                  </m:e>
                                </m:acc>
                              </m:sub>
                            </m:sSub>
                            <m:r>
                              <a:rPr lang="en-US" sz="2800" i="1">
                                <a:latin typeface="Cambria Math" panose="02040503050406030204" pitchFamily="18" charset="0"/>
                              </a:rPr>
                              <m:t>𝑑𝑡</m:t>
                            </m:r>
                          </m:num>
                          <m:den>
                            <m:r>
                              <a:rPr lang="en-US" sz="2800" b="0" i="1" smtClean="0">
                                <a:latin typeface="Cambria Math" panose="02040503050406030204" pitchFamily="18" charset="0"/>
                              </a:rPr>
                              <m:t>2</m:t>
                            </m:r>
                          </m:den>
                        </m:f>
                      </m:sup>
                    </m:sSup>
                  </m:oMath>
                </a14:m>
                <a:r>
                  <a:rPr lang="en-US" sz="2800" dirty="0"/>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ℒ</m:t>
                                </m:r>
                              </m:e>
                              <m:sub>
                                <m:acc>
                                  <m:accPr>
                                    <m:chr m:val="̂"/>
                                    <m:ctrlPr>
                                      <a:rPr lang="en-US" sz="2800" i="1">
                                        <a:latin typeface="Cambria Math" panose="02040503050406030204" pitchFamily="18" charset="0"/>
                                      </a:rPr>
                                    </m:ctrlPr>
                                  </m:accPr>
                                  <m:e>
                                    <m:r>
                                      <a:rPr lang="en-US" sz="2800" b="0" i="1" smtClean="0">
                                        <a:latin typeface="Cambria Math" panose="02040503050406030204" pitchFamily="18" charset="0"/>
                                      </a:rPr>
                                      <m:t>𝐻</m:t>
                                    </m:r>
                                  </m:e>
                                </m:acc>
                              </m:sub>
                            </m:sSub>
                            <m:r>
                              <a:rPr lang="en-US" sz="2800" i="1">
                                <a:latin typeface="Cambria Math" panose="02040503050406030204" pitchFamily="18" charset="0"/>
                              </a:rPr>
                              <m:t>𝑑𝑡</m:t>
                            </m:r>
                          </m:num>
                          <m:den>
                            <m:r>
                              <a:rPr lang="en-US" sz="2800" i="1">
                                <a:latin typeface="Cambria Math" panose="02040503050406030204" pitchFamily="18" charset="0"/>
                              </a:rPr>
                              <m:t>2</m:t>
                            </m:r>
                          </m:den>
                        </m:f>
                      </m:sup>
                    </m:sSup>
                  </m:oMath>
                </a14:m>
                <a:r>
                  <a:rPr lang="en-US" sz="2800" dirty="0"/>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ℒ</m:t>
                                </m:r>
                              </m:e>
                              <m:sub>
                                <m:acc>
                                  <m:accPr>
                                    <m:chr m:val="̂"/>
                                    <m:ctrlPr>
                                      <a:rPr lang="en-US" sz="2800" i="1">
                                        <a:latin typeface="Cambria Math" panose="02040503050406030204" pitchFamily="18" charset="0"/>
                                      </a:rPr>
                                    </m:ctrlPr>
                                  </m:accPr>
                                  <m:e>
                                    <m:r>
                                      <a:rPr lang="en-US" sz="2800" i="1" smtClean="0">
                                        <a:latin typeface="Cambria Math" panose="02040503050406030204" pitchFamily="18" charset="0"/>
                                      </a:rPr>
                                      <m:t>𝐿</m:t>
                                    </m:r>
                                  </m:e>
                                </m:acc>
                              </m:sub>
                            </m:sSub>
                            <m:r>
                              <a:rPr lang="en-US" sz="2800" i="1">
                                <a:latin typeface="Cambria Math" panose="02040503050406030204" pitchFamily="18" charset="0"/>
                              </a:rPr>
                              <m:t>𝑑𝑡</m:t>
                            </m:r>
                          </m:num>
                          <m:den>
                            <m:r>
                              <a:rPr lang="en-US" sz="2800" i="1">
                                <a:latin typeface="Cambria Math" panose="02040503050406030204" pitchFamily="18" charset="0"/>
                              </a:rPr>
                              <m:t>2</m:t>
                            </m:r>
                          </m:den>
                        </m:f>
                      </m:sup>
                    </m:sSup>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d>
                      <m:dPr>
                        <m:ctrlPr>
                          <a:rPr lang="en-US" sz="2800" i="1">
                            <a:latin typeface="Cambria Math" panose="02040503050406030204" pitchFamily="18" charset="0"/>
                          </a:rPr>
                        </m:ctrlPr>
                      </m:dPr>
                      <m:e>
                        <m:r>
                          <a:rPr lang="en-US" sz="2800" i="1">
                            <a:latin typeface="Cambria Math" panose="02040503050406030204" pitchFamily="18" charset="0"/>
                          </a:rPr>
                          <m:t>𝑡</m:t>
                        </m:r>
                      </m:e>
                    </m:d>
                  </m:oMath>
                </a14:m>
                <a:endParaRPr lang="en-US" sz="2800" dirty="0"/>
              </a:p>
            </p:txBody>
          </p:sp>
        </mc:Choice>
        <mc:Fallback xmlns="">
          <p:sp>
            <p:nvSpPr>
              <p:cNvPr id="251" name="TextBox 250">
                <a:extLst>
                  <a:ext uri="{FF2B5EF4-FFF2-40B4-BE49-F238E27FC236}">
                    <a16:creationId xmlns:a16="http://schemas.microsoft.com/office/drawing/2014/main" id="{EF7A8C0F-95CE-E0D2-7E72-A7FDFEFB5572}"/>
                  </a:ext>
                </a:extLst>
              </p:cNvPr>
              <p:cNvSpPr txBox="1">
                <a:spLocks noRot="1" noChangeAspect="1" noMove="1" noResize="1" noEditPoints="1" noAdjustHandles="1" noChangeArrowheads="1" noChangeShapeType="1" noTextEdit="1"/>
              </p:cNvSpPr>
              <p:nvPr/>
            </p:nvSpPr>
            <p:spPr>
              <a:xfrm>
                <a:off x="1232488" y="29929302"/>
                <a:ext cx="5057218" cy="663836"/>
              </a:xfrm>
              <a:prstGeom prst="rect">
                <a:avLst/>
              </a:prstGeom>
              <a:blipFill>
                <a:blip r:embed="rId79"/>
                <a:stretch>
                  <a:fillRect l="-2250" b="-14815"/>
                </a:stretch>
              </a:blipFill>
            </p:spPr>
            <p:txBody>
              <a:bodyPr/>
              <a:lstStyle/>
              <a:p>
                <a:r>
                  <a:rPr lang="en-US">
                    <a:noFill/>
                  </a:rPr>
                  <a:t> </a:t>
                </a:r>
              </a:p>
            </p:txBody>
          </p:sp>
        </mc:Fallback>
      </mc:AlternateContent>
      <p:grpSp>
        <p:nvGrpSpPr>
          <p:cNvPr id="255" name="Group 254">
            <a:extLst>
              <a:ext uri="{FF2B5EF4-FFF2-40B4-BE49-F238E27FC236}">
                <a16:creationId xmlns:a16="http://schemas.microsoft.com/office/drawing/2014/main" id="{E0FA467E-7848-BE1B-2404-ADAA3AB1B2B6}"/>
              </a:ext>
            </a:extLst>
          </p:cNvPr>
          <p:cNvGrpSpPr/>
          <p:nvPr/>
        </p:nvGrpSpPr>
        <p:grpSpPr>
          <a:xfrm>
            <a:off x="1053684" y="22373928"/>
            <a:ext cx="5361276" cy="1272154"/>
            <a:chOff x="1162430" y="22506452"/>
            <a:chExt cx="5361276" cy="1272154"/>
          </a:xfrm>
        </p:grpSpPr>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A8273F59-7980-33D6-311D-2278203FA47C}"/>
                    </a:ext>
                  </a:extLst>
                </p:cNvPr>
                <p:cNvSpPr txBox="1"/>
                <p:nvPr/>
              </p:nvSpPr>
              <p:spPr>
                <a:xfrm>
                  <a:off x="1162430" y="22958445"/>
                  <a:ext cx="5361276" cy="820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acc>
                              <m:accPr>
                                <m:chr m:val="̂"/>
                                <m:ctrlPr>
                                  <a:rPr lang="en-US" sz="2800" i="1" smtClean="0">
                                    <a:latin typeface="Cambria Math" panose="02040503050406030204" pitchFamily="18" charset="0"/>
                                    <a:ea typeface="Cambria Math" panose="02040503050406030204" pitchFamily="18" charset="0"/>
                                  </a:rPr>
                                </m:ctrlPr>
                              </m:accPr>
                              <m:e>
                                <m:r>
                                  <a:rPr lang="en-US" sz="2800" i="1" smtClean="0">
                                    <a:latin typeface="Cambria Math" panose="02040503050406030204" pitchFamily="18" charset="0"/>
                                    <a:ea typeface="Cambria Math" panose="02040503050406030204" pitchFamily="18" charset="0"/>
                                  </a:rPr>
                                  <m:t>𝜌</m:t>
                                </m:r>
                              </m:e>
                            </m:acc>
                          </m:num>
                          <m:den>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den>
                        </m:f>
                        <m:r>
                          <a:rPr lang="en-US" sz="2800" b="0" i="1" smtClean="0">
                            <a:latin typeface="Cambria Math" panose="02040503050406030204" pitchFamily="18" charset="0"/>
                          </a:rPr>
                          <m:t>=</m:t>
                        </m:r>
                        <m:sSub>
                          <m:sSubPr>
                            <m:ctrlPr>
                              <a:rPr lang="en-US" sz="2800" b="0" i="1" smtClean="0">
                                <a:solidFill>
                                  <a:srgbClr val="ED5253"/>
                                </a:solidFill>
                                <a:latin typeface="Cambria Math" panose="02040503050406030204" pitchFamily="18" charset="0"/>
                              </a:rPr>
                            </m:ctrlPr>
                          </m:sSubPr>
                          <m:e>
                            <m:r>
                              <a:rPr lang="en-US" sz="2800" b="0" i="1" smtClean="0">
                                <a:solidFill>
                                  <a:srgbClr val="ED5253"/>
                                </a:solidFill>
                                <a:latin typeface="Cambria Math" panose="02040503050406030204" pitchFamily="18" charset="0"/>
                                <a:ea typeface="Cambria Math" panose="02040503050406030204" pitchFamily="18" charset="0"/>
                              </a:rPr>
                              <m:t>ℒ</m:t>
                            </m:r>
                          </m:e>
                          <m:sub>
                            <m:acc>
                              <m:accPr>
                                <m:chr m:val="̂"/>
                                <m:ctrlPr>
                                  <a:rPr lang="en-US" sz="2800" i="1">
                                    <a:solidFill>
                                      <a:srgbClr val="ED5253"/>
                                    </a:solidFill>
                                    <a:latin typeface="Cambria Math" panose="02040503050406030204" pitchFamily="18" charset="0"/>
                                  </a:rPr>
                                </m:ctrlPr>
                              </m:accPr>
                              <m:e>
                                <m:r>
                                  <a:rPr lang="en-US" sz="2800" i="1">
                                    <a:solidFill>
                                      <a:srgbClr val="ED5253"/>
                                    </a:solidFill>
                                    <a:latin typeface="Cambria Math" panose="02040503050406030204" pitchFamily="18" charset="0"/>
                                  </a:rPr>
                                  <m:t>𝐻</m:t>
                                </m:r>
                              </m:e>
                            </m:acc>
                          </m:sub>
                        </m:sSub>
                        <m:d>
                          <m:dPr>
                            <m:begChr m:val="["/>
                            <m:endChr m:val="]"/>
                            <m:ctrlPr>
                              <a:rPr lang="en-US" sz="2800" b="0" i="1" smtClean="0">
                                <a:solidFill>
                                  <a:srgbClr val="ED5253"/>
                                </a:solidFill>
                                <a:latin typeface="Cambria Math" panose="02040503050406030204" pitchFamily="18" charset="0"/>
                                <a:ea typeface="Cambria Math" panose="02040503050406030204" pitchFamily="18" charset="0"/>
                              </a:rPr>
                            </m:ctrlPr>
                          </m:dPr>
                          <m:e>
                            <m:acc>
                              <m:accPr>
                                <m:chr m:val="̂"/>
                                <m:ctrlPr>
                                  <a:rPr lang="en-US" sz="2800" i="1">
                                    <a:solidFill>
                                      <a:srgbClr val="ED5253"/>
                                    </a:solidFill>
                                    <a:latin typeface="Cambria Math" panose="02040503050406030204" pitchFamily="18" charset="0"/>
                                    <a:ea typeface="Cambria Math" panose="02040503050406030204" pitchFamily="18" charset="0"/>
                                  </a:rPr>
                                </m:ctrlPr>
                              </m:accPr>
                              <m:e>
                                <m:r>
                                  <a:rPr lang="en-US" sz="2800" i="1">
                                    <a:solidFill>
                                      <a:srgbClr val="ED5253"/>
                                    </a:solidFill>
                                    <a:latin typeface="Cambria Math" panose="02040503050406030204" pitchFamily="18" charset="0"/>
                                    <a:ea typeface="Cambria Math" panose="02040503050406030204" pitchFamily="18" charset="0"/>
                                  </a:rPr>
                                  <m:t>𝜌</m:t>
                                </m:r>
                              </m:e>
                            </m:acc>
                          </m:e>
                        </m:d>
                        <m:r>
                          <a:rPr lang="en-US" sz="2800" b="0" i="1" smtClean="0">
                            <a:latin typeface="Cambria Math" panose="02040503050406030204" pitchFamily="18" charset="0"/>
                            <a:ea typeface="Cambria Math" panose="02040503050406030204" pitchFamily="18" charset="0"/>
                          </a:rPr>
                          <m:t>+</m:t>
                        </m:r>
                        <m:r>
                          <m:rPr>
                            <m:sty m:val="p"/>
                          </m:rPr>
                          <a:rPr lang="el-GR" sz="2800" i="1" dirty="0" smtClean="0">
                            <a:solidFill>
                              <a:srgbClr val="00BDE4"/>
                            </a:solidFill>
                            <a:latin typeface="Cambria Math" panose="02040503050406030204" pitchFamily="18" charset="0"/>
                            <a:ea typeface="Cambria Math" panose="02040503050406030204" pitchFamily="18" charset="0"/>
                          </a:rPr>
                          <m:t>Γ</m:t>
                        </m:r>
                        <m:r>
                          <a:rPr lang="en-US" sz="2800" i="1" dirty="0">
                            <a:solidFill>
                              <a:srgbClr val="00BDE4"/>
                            </a:solidFill>
                            <a:latin typeface="Cambria Math" panose="02040503050406030204" pitchFamily="18" charset="0"/>
                            <a:ea typeface="Cambria Math" panose="02040503050406030204" pitchFamily="18" charset="0"/>
                          </a:rPr>
                          <m:t>(</m:t>
                        </m:r>
                        <m:acc>
                          <m:accPr>
                            <m:chr m:val="̂"/>
                            <m:ctrlPr>
                              <a:rPr lang="en-US" sz="2800" i="1">
                                <a:solidFill>
                                  <a:srgbClr val="00BDE4"/>
                                </a:solidFill>
                                <a:latin typeface="Cambria Math" panose="02040503050406030204" pitchFamily="18" charset="0"/>
                              </a:rPr>
                            </m:ctrlPr>
                          </m:accPr>
                          <m:e>
                            <m:r>
                              <a:rPr lang="en-US" sz="2800" i="1">
                                <a:solidFill>
                                  <a:srgbClr val="00BDE4"/>
                                </a:solidFill>
                                <a:latin typeface="Cambria Math" panose="02040503050406030204" pitchFamily="18" charset="0"/>
                              </a:rPr>
                              <m:t>𝐿</m:t>
                            </m:r>
                          </m:e>
                        </m:acc>
                        <m:acc>
                          <m:accPr>
                            <m:chr m:val="̂"/>
                            <m:ctrlPr>
                              <a:rPr lang="en-US" sz="2800" i="1">
                                <a:solidFill>
                                  <a:srgbClr val="00BDE4"/>
                                </a:solidFill>
                                <a:latin typeface="Cambria Math" panose="02040503050406030204" pitchFamily="18" charset="0"/>
                                <a:ea typeface="Cambria Math" panose="02040503050406030204" pitchFamily="18" charset="0"/>
                              </a:rPr>
                            </m:ctrlPr>
                          </m:accPr>
                          <m:e>
                            <m:r>
                              <a:rPr lang="en-US" sz="2800" i="1">
                                <a:solidFill>
                                  <a:srgbClr val="00BDE4"/>
                                </a:solidFill>
                                <a:latin typeface="Cambria Math" panose="02040503050406030204" pitchFamily="18" charset="0"/>
                                <a:ea typeface="Cambria Math" panose="02040503050406030204" pitchFamily="18" charset="0"/>
                              </a:rPr>
                              <m:t>𝜌</m:t>
                            </m:r>
                          </m:e>
                        </m:acc>
                        <m:sSup>
                          <m:sSupPr>
                            <m:ctrlPr>
                              <a:rPr lang="en-US" sz="2800" i="1">
                                <a:solidFill>
                                  <a:srgbClr val="00BDE4"/>
                                </a:solidFill>
                                <a:latin typeface="Cambria Math" panose="02040503050406030204" pitchFamily="18" charset="0"/>
                                <a:ea typeface="Cambria Math" panose="02040503050406030204" pitchFamily="18" charset="0"/>
                              </a:rPr>
                            </m:ctrlPr>
                          </m:sSupPr>
                          <m:e>
                            <m:acc>
                              <m:accPr>
                                <m:chr m:val="̂"/>
                                <m:ctrlPr>
                                  <a:rPr lang="en-US" sz="2800" i="1" dirty="0">
                                    <a:solidFill>
                                      <a:srgbClr val="00BDE4"/>
                                    </a:solidFill>
                                    <a:latin typeface="Cambria Math" panose="02040503050406030204" pitchFamily="18" charset="0"/>
                                    <a:ea typeface="Cambria Math" panose="02040503050406030204" pitchFamily="18" charset="0"/>
                                  </a:rPr>
                                </m:ctrlPr>
                              </m:accPr>
                              <m:e>
                                <m:r>
                                  <a:rPr lang="en-US" sz="2800" i="1" dirty="0">
                                    <a:solidFill>
                                      <a:srgbClr val="00BDE4"/>
                                    </a:solidFill>
                                    <a:latin typeface="Cambria Math" panose="02040503050406030204" pitchFamily="18" charset="0"/>
                                    <a:ea typeface="Cambria Math" panose="02040503050406030204" pitchFamily="18" charset="0"/>
                                  </a:rPr>
                                  <m:t>𝐿</m:t>
                                </m:r>
                              </m:e>
                            </m:acc>
                          </m:e>
                          <m:sup>
                            <m:r>
                              <a:rPr lang="en-US" sz="2800" i="1">
                                <a:solidFill>
                                  <a:srgbClr val="00BDE4"/>
                                </a:solidFill>
                                <a:latin typeface="Cambria Math" panose="02040503050406030204" pitchFamily="18" charset="0"/>
                                <a:ea typeface="Cambria Math" panose="02040503050406030204" pitchFamily="18" charset="0"/>
                              </a:rPr>
                              <m:t>†</m:t>
                            </m:r>
                          </m:sup>
                        </m:sSup>
                        <m:r>
                          <a:rPr lang="en-US" sz="2800" i="1">
                            <a:solidFill>
                              <a:srgbClr val="00BDE4"/>
                            </a:solidFill>
                            <a:latin typeface="Cambria Math" panose="02040503050406030204" pitchFamily="18" charset="0"/>
                            <a:ea typeface="Cambria Math" panose="02040503050406030204" pitchFamily="18" charset="0"/>
                          </a:rPr>
                          <m:t>−</m:t>
                        </m:r>
                        <m:f>
                          <m:fPr>
                            <m:ctrlPr>
                              <a:rPr lang="en-US" sz="2800" i="1">
                                <a:solidFill>
                                  <a:srgbClr val="00BDE4"/>
                                </a:solidFill>
                                <a:latin typeface="Cambria Math" panose="02040503050406030204" pitchFamily="18" charset="0"/>
                                <a:ea typeface="Cambria Math" panose="02040503050406030204" pitchFamily="18" charset="0"/>
                              </a:rPr>
                            </m:ctrlPr>
                          </m:fPr>
                          <m:num>
                            <m:r>
                              <a:rPr lang="en-US" sz="2800" i="1">
                                <a:solidFill>
                                  <a:srgbClr val="00BDE4"/>
                                </a:solidFill>
                                <a:latin typeface="Cambria Math" panose="02040503050406030204" pitchFamily="18" charset="0"/>
                                <a:ea typeface="Cambria Math" panose="02040503050406030204" pitchFamily="18" charset="0"/>
                              </a:rPr>
                              <m:t>1</m:t>
                            </m:r>
                          </m:num>
                          <m:den>
                            <m:r>
                              <a:rPr lang="en-US" sz="2800" i="1">
                                <a:solidFill>
                                  <a:srgbClr val="00BDE4"/>
                                </a:solidFill>
                                <a:latin typeface="Cambria Math" panose="02040503050406030204" pitchFamily="18" charset="0"/>
                                <a:ea typeface="Cambria Math" panose="02040503050406030204" pitchFamily="18" charset="0"/>
                              </a:rPr>
                              <m:t>2</m:t>
                            </m:r>
                          </m:den>
                        </m:f>
                        <m:r>
                          <a:rPr lang="en-US" sz="2800" i="1">
                            <a:solidFill>
                              <a:srgbClr val="00BDE4"/>
                            </a:solidFill>
                            <a:latin typeface="Cambria Math" panose="02040503050406030204" pitchFamily="18" charset="0"/>
                            <a:ea typeface="Cambria Math" panose="02040503050406030204" pitchFamily="18" charset="0"/>
                          </a:rPr>
                          <m:t>{</m:t>
                        </m:r>
                        <m:sSup>
                          <m:sSupPr>
                            <m:ctrlPr>
                              <a:rPr lang="en-US" sz="2800" i="1">
                                <a:solidFill>
                                  <a:srgbClr val="00BDE4"/>
                                </a:solidFill>
                                <a:latin typeface="Cambria Math" panose="02040503050406030204" pitchFamily="18" charset="0"/>
                                <a:ea typeface="Cambria Math" panose="02040503050406030204" pitchFamily="18" charset="0"/>
                              </a:rPr>
                            </m:ctrlPr>
                          </m:sSupPr>
                          <m:e>
                            <m:acc>
                              <m:accPr>
                                <m:chr m:val="̂"/>
                                <m:ctrlPr>
                                  <a:rPr lang="en-US" sz="2800" i="1" dirty="0">
                                    <a:solidFill>
                                      <a:srgbClr val="00BDE4"/>
                                    </a:solidFill>
                                    <a:latin typeface="Cambria Math" panose="02040503050406030204" pitchFamily="18" charset="0"/>
                                    <a:ea typeface="Cambria Math" panose="02040503050406030204" pitchFamily="18" charset="0"/>
                                  </a:rPr>
                                </m:ctrlPr>
                              </m:accPr>
                              <m:e>
                                <m:r>
                                  <a:rPr lang="en-US" sz="2800" i="1" dirty="0">
                                    <a:solidFill>
                                      <a:srgbClr val="00BDE4"/>
                                    </a:solidFill>
                                    <a:latin typeface="Cambria Math" panose="02040503050406030204" pitchFamily="18" charset="0"/>
                                    <a:ea typeface="Cambria Math" panose="02040503050406030204" pitchFamily="18" charset="0"/>
                                  </a:rPr>
                                  <m:t>𝐿</m:t>
                                </m:r>
                              </m:e>
                            </m:acc>
                          </m:e>
                          <m:sup>
                            <m:r>
                              <a:rPr lang="en-US" sz="2800" i="1">
                                <a:solidFill>
                                  <a:srgbClr val="00BDE4"/>
                                </a:solidFill>
                                <a:latin typeface="Cambria Math" panose="02040503050406030204" pitchFamily="18" charset="0"/>
                                <a:ea typeface="Cambria Math" panose="02040503050406030204" pitchFamily="18" charset="0"/>
                              </a:rPr>
                              <m:t>†</m:t>
                            </m:r>
                          </m:sup>
                        </m:sSup>
                        <m:acc>
                          <m:accPr>
                            <m:chr m:val="̂"/>
                            <m:ctrlPr>
                              <a:rPr lang="en-US" sz="2800" i="1">
                                <a:solidFill>
                                  <a:srgbClr val="00BDE4"/>
                                </a:solidFill>
                                <a:latin typeface="Cambria Math" panose="02040503050406030204" pitchFamily="18" charset="0"/>
                              </a:rPr>
                            </m:ctrlPr>
                          </m:accPr>
                          <m:e>
                            <m:r>
                              <a:rPr lang="en-US" sz="2800" i="1">
                                <a:solidFill>
                                  <a:srgbClr val="00BDE4"/>
                                </a:solidFill>
                                <a:latin typeface="Cambria Math" panose="02040503050406030204" pitchFamily="18" charset="0"/>
                              </a:rPr>
                              <m:t>𝐿</m:t>
                            </m:r>
                          </m:e>
                        </m:acc>
                        <m:r>
                          <a:rPr lang="en-US" sz="2800" i="1">
                            <a:solidFill>
                              <a:srgbClr val="00BDE4"/>
                            </a:solidFill>
                            <a:latin typeface="Cambria Math" panose="02040503050406030204" pitchFamily="18" charset="0"/>
                          </a:rPr>
                          <m:t>,</m:t>
                        </m:r>
                        <m:acc>
                          <m:accPr>
                            <m:chr m:val="̂"/>
                            <m:ctrlPr>
                              <a:rPr lang="en-US" sz="2800" i="1">
                                <a:solidFill>
                                  <a:srgbClr val="00BDE4"/>
                                </a:solidFill>
                                <a:latin typeface="Cambria Math" panose="02040503050406030204" pitchFamily="18" charset="0"/>
                                <a:ea typeface="Cambria Math" panose="02040503050406030204" pitchFamily="18" charset="0"/>
                              </a:rPr>
                            </m:ctrlPr>
                          </m:accPr>
                          <m:e>
                            <m:r>
                              <a:rPr lang="en-US" sz="2800" i="1">
                                <a:solidFill>
                                  <a:srgbClr val="00BDE4"/>
                                </a:solidFill>
                                <a:latin typeface="Cambria Math" panose="02040503050406030204" pitchFamily="18" charset="0"/>
                                <a:ea typeface="Cambria Math" panose="02040503050406030204" pitchFamily="18" charset="0"/>
                              </a:rPr>
                              <m:t>𝜌</m:t>
                            </m:r>
                          </m:e>
                        </m:acc>
                        <m:r>
                          <a:rPr lang="en-US" sz="2800" i="1">
                            <a:solidFill>
                              <a:srgbClr val="00BDE4"/>
                            </a:solidFill>
                            <a:latin typeface="Cambria Math" panose="02040503050406030204" pitchFamily="18" charset="0"/>
                            <a:ea typeface="Cambria Math" panose="02040503050406030204" pitchFamily="18" charset="0"/>
                          </a:rPr>
                          <m:t>}</m:t>
                        </m:r>
                        <m:r>
                          <a:rPr lang="en-US" sz="2800" i="1" dirty="0">
                            <a:solidFill>
                              <a:srgbClr val="00BDE4"/>
                            </a:solidFill>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45" name="TextBox 244">
                  <a:extLst>
                    <a:ext uri="{FF2B5EF4-FFF2-40B4-BE49-F238E27FC236}">
                      <a16:creationId xmlns:a16="http://schemas.microsoft.com/office/drawing/2014/main" id="{A8273F59-7980-33D6-311D-2278203FA47C}"/>
                    </a:ext>
                  </a:extLst>
                </p:cNvPr>
                <p:cNvSpPr txBox="1">
                  <a:spLocks noRot="1" noChangeAspect="1" noMove="1" noResize="1" noEditPoints="1" noAdjustHandles="1" noChangeArrowheads="1" noChangeShapeType="1" noTextEdit="1"/>
                </p:cNvSpPr>
                <p:nvPr/>
              </p:nvSpPr>
              <p:spPr>
                <a:xfrm>
                  <a:off x="1162430" y="22958445"/>
                  <a:ext cx="5361276" cy="820161"/>
                </a:xfrm>
                <a:prstGeom prst="rect">
                  <a:avLst/>
                </a:prstGeom>
                <a:blipFill>
                  <a:blip r:embed="rId80"/>
                  <a:stretch>
                    <a:fillRect l="-1185" t="-13846" r="-2133" b="-13846"/>
                  </a:stretch>
                </a:blipFill>
              </p:spPr>
              <p:txBody>
                <a:bodyPr/>
                <a:lstStyle/>
                <a:p>
                  <a:r>
                    <a:rPr lang="en-US">
                      <a:noFill/>
                    </a:rPr>
                    <a:t> </a:t>
                  </a:r>
                </a:p>
              </p:txBody>
            </p:sp>
          </mc:Fallback>
        </mc:AlternateContent>
        <p:sp>
          <p:nvSpPr>
            <p:cNvPr id="252" name="TextBox 251">
              <a:extLst>
                <a:ext uri="{FF2B5EF4-FFF2-40B4-BE49-F238E27FC236}">
                  <a16:creationId xmlns:a16="http://schemas.microsoft.com/office/drawing/2014/main" id="{7044C217-4427-6503-DA41-6D658143B23C}"/>
                </a:ext>
              </a:extLst>
            </p:cNvPr>
            <p:cNvSpPr txBox="1"/>
            <p:nvPr/>
          </p:nvSpPr>
          <p:spPr>
            <a:xfrm>
              <a:off x="4077791" y="22509881"/>
              <a:ext cx="1646652" cy="553998"/>
            </a:xfrm>
            <a:prstGeom prst="rect">
              <a:avLst/>
            </a:prstGeom>
            <a:noFill/>
          </p:spPr>
          <p:txBody>
            <a:bodyPr wrap="square" rtlCol="0">
              <a:spAutoFit/>
            </a:bodyPr>
            <a:lstStyle/>
            <a:p>
              <a:pPr algn="ctr"/>
              <a:r>
                <a:rPr lang="en-US" sz="3000" dirty="0">
                  <a:solidFill>
                    <a:srgbClr val="00BDE4"/>
                  </a:solidFill>
                  <a:latin typeface="Goudy Old Style" panose="02020502050305020303" pitchFamily="18" charset="77"/>
                </a:rPr>
                <a:t>Lindblad</a:t>
              </a:r>
            </a:p>
          </p:txBody>
        </p:sp>
        <p:sp>
          <p:nvSpPr>
            <p:cNvPr id="253" name="TextBox 252">
              <a:extLst>
                <a:ext uri="{FF2B5EF4-FFF2-40B4-BE49-F238E27FC236}">
                  <a16:creationId xmlns:a16="http://schemas.microsoft.com/office/drawing/2014/main" id="{0E59188C-6D4F-A262-4FC9-350A3A8A0000}"/>
                </a:ext>
              </a:extLst>
            </p:cNvPr>
            <p:cNvSpPr txBox="1"/>
            <p:nvPr/>
          </p:nvSpPr>
          <p:spPr>
            <a:xfrm>
              <a:off x="1808635" y="22506452"/>
              <a:ext cx="1646652" cy="553998"/>
            </a:xfrm>
            <a:prstGeom prst="rect">
              <a:avLst/>
            </a:prstGeom>
            <a:noFill/>
          </p:spPr>
          <p:txBody>
            <a:bodyPr wrap="square" rtlCol="0">
              <a:spAutoFit/>
            </a:bodyPr>
            <a:lstStyle/>
            <a:p>
              <a:pPr algn="ctr"/>
              <a:r>
                <a:rPr lang="en-US" sz="3000" dirty="0">
                  <a:solidFill>
                    <a:srgbClr val="ED5253"/>
                  </a:solidFill>
                  <a:latin typeface="Goudy Old Style" panose="02020502050305020303" pitchFamily="18" charset="77"/>
                </a:rPr>
                <a:t>PLDM</a:t>
              </a:r>
            </a:p>
          </p:txBody>
        </p:sp>
      </p:grpSp>
      <p:grpSp>
        <p:nvGrpSpPr>
          <p:cNvPr id="259" name="Group 258">
            <a:extLst>
              <a:ext uri="{FF2B5EF4-FFF2-40B4-BE49-F238E27FC236}">
                <a16:creationId xmlns:a16="http://schemas.microsoft.com/office/drawing/2014/main" id="{D5B95708-92A9-0695-DCFE-A323B6B33B3C}"/>
              </a:ext>
            </a:extLst>
          </p:cNvPr>
          <p:cNvGrpSpPr/>
          <p:nvPr/>
        </p:nvGrpSpPr>
        <p:grpSpPr>
          <a:xfrm>
            <a:off x="1238040" y="23879373"/>
            <a:ext cx="4650568" cy="1462385"/>
            <a:chOff x="1320281" y="23574574"/>
            <a:chExt cx="4650568" cy="1462385"/>
          </a:xfrm>
        </p:grpSpPr>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540B7FF7-3F7B-DECF-5F2A-21490C032BE9}"/>
                    </a:ext>
                  </a:extLst>
                </p:cNvPr>
                <p:cNvSpPr txBox="1"/>
                <p:nvPr/>
              </p:nvSpPr>
              <p:spPr>
                <a:xfrm>
                  <a:off x="1320281" y="23938901"/>
                  <a:ext cx="4650568" cy="1098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r>
                          <a:rPr lang="en-US" sz="2800" i="1">
                            <a:latin typeface="Cambria Math" panose="02040503050406030204" pitchFamily="18" charset="0"/>
                            <a:ea typeface="Cambria Math" panose="02040503050406030204" pitchFamily="18" charset="0"/>
                          </a:rPr>
                          <m:t>=</m:t>
                        </m:r>
                        <m:nary>
                          <m:naryPr>
                            <m:chr m:val="∑"/>
                            <m:supHide m:val="on"/>
                            <m:ctrlPr>
                              <a:rPr lang="en-US" sz="2800" i="1" smtClean="0">
                                <a:latin typeface="Cambria Math" panose="02040503050406030204" pitchFamily="18" charset="0"/>
                                <a:ea typeface="Cambria Math" panose="02040503050406030204" pitchFamily="18" charset="0"/>
                              </a:rPr>
                            </m:ctrlPr>
                          </m:naryPr>
                          <m:sub>
                            <m:r>
                              <a:rPr lang="en-US" sz="2800" i="1">
                                <a:latin typeface="Cambria Math" panose="02040503050406030204" pitchFamily="18" charset="0"/>
                                <a:ea typeface="Cambria Math" panose="02040503050406030204" pitchFamily="18" charset="0"/>
                              </a:rPr>
                              <m:t>𝛼𝛽</m:t>
                            </m:r>
                          </m:sub>
                          <m:sup/>
                          <m:e>
                            <m:sSub>
                              <m:sSubPr>
                                <m:ctrlPr>
                                  <a:rPr lang="en-US" sz="280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𝜌</m:t>
                                </m:r>
                              </m:e>
                              <m:sub>
                                <m:r>
                                  <a:rPr lang="en-US" sz="2800" i="1">
                                    <a:latin typeface="Cambria Math" panose="02040503050406030204" pitchFamily="18" charset="0"/>
                                    <a:ea typeface="Cambria Math" panose="02040503050406030204" pitchFamily="18" charset="0"/>
                                  </a:rPr>
                                  <m:t>𝛼𝛽</m:t>
                                </m:r>
                              </m:sub>
                            </m:sSub>
                            <m:d>
                              <m:dPr>
                                <m:begChr m:val=""/>
                                <m:endChr m:val="⟩"/>
                                <m:ctrlPr>
                                  <a:rPr lang="en-US" sz="2800" i="1" smtClean="0">
                                    <a:latin typeface="Cambria Math" panose="02040503050406030204" pitchFamily="18" charset="0"/>
                                  </a:rPr>
                                </m:ctrlPr>
                              </m:dPr>
                              <m:e>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𝛼</m:t>
                                </m:r>
                              </m:e>
                            </m:d>
                            <m:d>
                              <m:dPr>
                                <m:begChr m:val="⟨"/>
                                <m:endChr m:val=""/>
                                <m:ctrlPr>
                                  <a:rPr lang="en-US" sz="2800" i="1">
                                    <a:latin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rPr>
                                  <m:t>|</m:t>
                                </m:r>
                              </m:e>
                            </m:d>
                          </m:e>
                        </m:nary>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a:latin typeface="Cambria Math" panose="02040503050406030204" pitchFamily="18" charset="0"/>
                                <a:ea typeface="Cambria Math" panose="02040503050406030204" pitchFamily="18" charset="0"/>
                              </a:rPr>
                              <m:t>𝛼𝛽</m:t>
                            </m:r>
                          </m:sub>
                        </m:sSub>
                        <m:sSubSup>
                          <m:sSubSupPr>
                            <m:ctrlPr>
                              <a:rPr lang="en-US" sz="2800" i="1" smtClean="0">
                                <a:latin typeface="Cambria Math" panose="02040503050406030204" pitchFamily="18" charset="0"/>
                                <a:ea typeface="Cambria Math" panose="02040503050406030204" pitchFamily="18" charset="0"/>
                              </a:rPr>
                            </m:ctrlPr>
                          </m:sSubSupPr>
                          <m:e>
                            <m:acc>
                              <m:accPr>
                                <m:chr m:val="̂"/>
                                <m:ctrlPr>
                                  <a:rPr lang="en-US" sz="280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𝑎</m:t>
                                </m:r>
                              </m:e>
                            </m:acc>
                          </m:e>
                          <m:sub>
                            <m:r>
                              <a:rPr lang="en-US" sz="2800" i="1" smtClean="0">
                                <a:latin typeface="Cambria Math" panose="02040503050406030204" pitchFamily="18" charset="0"/>
                                <a:ea typeface="Cambria Math" panose="02040503050406030204" pitchFamily="18" charset="0"/>
                              </a:rPr>
                              <m:t>𝛼</m:t>
                            </m:r>
                          </m:sub>
                          <m:sup>
                            <m:r>
                              <a:rPr lang="en-US" sz="2800" i="1" smtClean="0">
                                <a:latin typeface="Cambria Math" panose="02040503050406030204" pitchFamily="18" charset="0"/>
                                <a:ea typeface="Cambria Math" panose="02040503050406030204" pitchFamily="18" charset="0"/>
                              </a:rPr>
                              <m:t>†</m:t>
                            </m:r>
                          </m:sup>
                        </m:sSubSup>
                        <m:sSub>
                          <m:sSubPr>
                            <m:ctrlPr>
                              <a:rPr lang="en-US" sz="2800" i="1" smtClean="0">
                                <a:latin typeface="Cambria Math" panose="02040503050406030204" pitchFamily="18" charset="0"/>
                                <a:ea typeface="Cambria Math" panose="02040503050406030204" pitchFamily="18" charset="0"/>
                              </a:rPr>
                            </m:ctrlPr>
                          </m:sSubPr>
                          <m:e>
                            <m:acc>
                              <m:accPr>
                                <m:chr m:val="̂"/>
                                <m:ctrlPr>
                                  <a:rPr lang="en-US" sz="280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𝑎</m:t>
                                </m:r>
                              </m:e>
                            </m:acc>
                          </m:e>
                          <m:sub>
                            <m:r>
                              <a:rPr lang="en-US" sz="2800" i="1" smtClean="0">
                                <a:latin typeface="Cambria Math" panose="02040503050406030204" pitchFamily="18" charset="0"/>
                                <a:ea typeface="Cambria Math" panose="02040503050406030204" pitchFamily="18" charset="0"/>
                              </a:rPr>
                              <m:t>𝛽</m:t>
                            </m:r>
                          </m:sub>
                        </m:sSub>
                      </m:oMath>
                    </m:oMathPara>
                  </a14:m>
                  <a:endParaRPr lang="en-US" sz="2800" dirty="0"/>
                </a:p>
              </p:txBody>
            </p:sp>
          </mc:Choice>
          <mc:Fallback xmlns="">
            <p:sp>
              <p:nvSpPr>
                <p:cNvPr id="246" name="TextBox 245">
                  <a:extLst>
                    <a:ext uri="{FF2B5EF4-FFF2-40B4-BE49-F238E27FC236}">
                      <a16:creationId xmlns:a16="http://schemas.microsoft.com/office/drawing/2014/main" id="{540B7FF7-3F7B-DECF-5F2A-21490C032BE9}"/>
                    </a:ext>
                  </a:extLst>
                </p:cNvPr>
                <p:cNvSpPr txBox="1">
                  <a:spLocks noRot="1" noChangeAspect="1" noMove="1" noResize="1" noEditPoints="1" noAdjustHandles="1" noChangeArrowheads="1" noChangeShapeType="1" noTextEdit="1"/>
                </p:cNvSpPr>
                <p:nvPr/>
              </p:nvSpPr>
              <p:spPr>
                <a:xfrm>
                  <a:off x="1320281" y="23938901"/>
                  <a:ext cx="4650568" cy="1098058"/>
                </a:xfrm>
                <a:prstGeom prst="rect">
                  <a:avLst/>
                </a:prstGeom>
                <a:blipFill>
                  <a:blip r:embed="rId81"/>
                  <a:stretch>
                    <a:fillRect l="-13351" t="-137500" r="-817" b="-186364"/>
                  </a:stretch>
                </a:blipFill>
              </p:spPr>
              <p:txBody>
                <a:bodyPr/>
                <a:lstStyle/>
                <a:p>
                  <a:r>
                    <a:rPr lang="en-US">
                      <a:noFill/>
                    </a:rPr>
                    <a:t> </a:t>
                  </a:r>
                </a:p>
              </p:txBody>
            </p:sp>
          </mc:Fallback>
        </mc:AlternateContent>
        <p:sp>
          <p:nvSpPr>
            <p:cNvPr id="254" name="TextBox 253">
              <a:extLst>
                <a:ext uri="{FF2B5EF4-FFF2-40B4-BE49-F238E27FC236}">
                  <a16:creationId xmlns:a16="http://schemas.microsoft.com/office/drawing/2014/main" id="{354BD4DE-206E-4067-94F2-7DC88DEFA98E}"/>
                </a:ext>
              </a:extLst>
            </p:cNvPr>
            <p:cNvSpPr txBox="1"/>
            <p:nvPr/>
          </p:nvSpPr>
          <p:spPr>
            <a:xfrm>
              <a:off x="3286435" y="23574574"/>
              <a:ext cx="1252299" cy="553998"/>
            </a:xfrm>
            <a:prstGeom prst="rect">
              <a:avLst/>
            </a:prstGeom>
            <a:noFill/>
          </p:spPr>
          <p:txBody>
            <a:bodyPr wrap="square" rtlCol="0">
              <a:spAutoFit/>
            </a:bodyPr>
            <a:lstStyle/>
            <a:p>
              <a:pPr algn="just"/>
              <a:r>
                <a:rPr lang="en-US" sz="3000" dirty="0">
                  <a:solidFill>
                    <a:srgbClr val="ED5253"/>
                  </a:solidFill>
                  <a:latin typeface="Goudy Old Style" panose="02020502050305020303" pitchFamily="18" charset="77"/>
                </a:rPr>
                <a:t>PLDM</a:t>
              </a:r>
              <a:endParaRPr lang="en-US" sz="2800" dirty="0">
                <a:latin typeface="Goudy Old Style" panose="02020502050305020303" pitchFamily="18" charset="77"/>
              </a:endParaRPr>
            </a:p>
          </p:txBody>
        </p:sp>
      </p:grpSp>
      <p:grpSp>
        <p:nvGrpSpPr>
          <p:cNvPr id="258" name="Group 257">
            <a:extLst>
              <a:ext uri="{FF2B5EF4-FFF2-40B4-BE49-F238E27FC236}">
                <a16:creationId xmlns:a16="http://schemas.microsoft.com/office/drawing/2014/main" id="{13EE695E-9952-E417-A41E-881C6E4DCF7A}"/>
              </a:ext>
            </a:extLst>
          </p:cNvPr>
          <p:cNvGrpSpPr/>
          <p:nvPr/>
        </p:nvGrpSpPr>
        <p:grpSpPr>
          <a:xfrm>
            <a:off x="819696" y="25438066"/>
            <a:ext cx="5813262" cy="3486377"/>
            <a:chOff x="1007458" y="25011442"/>
            <a:chExt cx="5813262" cy="3486377"/>
          </a:xfrm>
        </p:grpSpPr>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BEDA82D1-9573-0BA5-2D88-8E7460FD2988}"/>
                    </a:ext>
                  </a:extLst>
                </p:cNvPr>
                <p:cNvSpPr txBox="1"/>
                <p:nvPr/>
              </p:nvSpPr>
              <p:spPr>
                <a:xfrm>
                  <a:off x="1135125" y="27563717"/>
                  <a:ext cx="5685595" cy="9341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a:latin typeface="Cambria Math" panose="02040503050406030204" pitchFamily="18" charset="0"/>
                                <a:ea typeface="Cambria Math" panose="02040503050406030204" pitchFamily="18" charset="0"/>
                              </a:rPr>
                              <m:t>𝛼𝛽</m:t>
                            </m:r>
                          </m:sub>
                        </m:sSub>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𝑑𝑡</m:t>
                            </m:r>
                          </m:e>
                        </m:d>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𝑁</m:t>
                            </m:r>
                          </m:den>
                        </m:f>
                        <m:nary>
                          <m:naryPr>
                            <m:chr m:val="∑"/>
                            <m:limLoc m:val="subSup"/>
                            <m:ctrlPr>
                              <a:rPr lang="en-US" sz="2800" b="0" i="1" smtClean="0">
                                <a:latin typeface="Cambria Math" panose="02040503050406030204" pitchFamily="18" charset="0"/>
                                <a:ea typeface="Cambria Math" panose="02040503050406030204" pitchFamily="18" charset="0"/>
                              </a:rPr>
                            </m:ctrlPr>
                          </m:naryPr>
                          <m:sub>
                            <m:r>
                              <m:rPr>
                                <m:brk m:alnAt="25"/>
                              </m:rPr>
                              <a:rPr lang="en-US" sz="2800" b="0" i="1" smtClean="0">
                                <a:latin typeface="Cambria Math" panose="02040503050406030204" pitchFamily="18" charset="0"/>
                                <a:ea typeface="Cambria Math" panose="02040503050406030204" pitchFamily="18" charset="0"/>
                              </a:rPr>
                              <m:t>𝜉</m:t>
                            </m:r>
                          </m:sub>
                          <m:sup>
                            <m:r>
                              <a:rPr lang="en-US" sz="2800" b="0" i="1" smtClean="0">
                                <a:latin typeface="Cambria Math" panose="02040503050406030204" pitchFamily="18" charset="0"/>
                                <a:ea typeface="Cambria Math" panose="02040503050406030204" pitchFamily="18" charset="0"/>
                              </a:rPr>
                              <m:t>𝑁</m:t>
                            </m:r>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𝜂</m:t>
                                </m:r>
                              </m:e>
                              <m:sub>
                                <m:r>
                                  <a:rPr lang="en-US" sz="2800" i="1">
                                    <a:latin typeface="Cambria Math" panose="02040503050406030204" pitchFamily="18" charset="0"/>
                                    <a:ea typeface="Cambria Math" panose="02040503050406030204" pitchFamily="18" charset="0"/>
                                  </a:rPr>
                                  <m:t>𝛼</m:t>
                                </m:r>
                                <m:r>
                                  <m:rPr>
                                    <m:brk m:alnAt="25"/>
                                  </m:rPr>
                                  <a:rPr lang="en-US" sz="2800" i="1">
                                    <a:latin typeface="Cambria Math" panose="02040503050406030204" pitchFamily="18" charset="0"/>
                                    <a:ea typeface="Cambria Math" panose="02040503050406030204" pitchFamily="18" charset="0"/>
                                  </a:rPr>
                                  <m:t>𝜉</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𝜂</m:t>
                                </m:r>
                              </m:e>
                              <m:sub>
                                <m:r>
                                  <a:rPr lang="en-US" sz="2800" i="1">
                                    <a:latin typeface="Cambria Math" panose="02040503050406030204" pitchFamily="18" charset="0"/>
                                    <a:ea typeface="Cambria Math" panose="02040503050406030204" pitchFamily="18" charset="0"/>
                                  </a:rPr>
                                  <m:t>𝛽</m:t>
                                </m:r>
                                <m:r>
                                  <m:rPr>
                                    <m:brk m:alnAt="25"/>
                                  </m:rPr>
                                  <a:rPr lang="en-US" sz="2800" i="1">
                                    <a:latin typeface="Cambria Math" panose="02040503050406030204" pitchFamily="18" charset="0"/>
                                    <a:ea typeface="Cambria Math" panose="02040503050406030204" pitchFamily="18" charset="0"/>
                                  </a:rPr>
                                  <m:t>𝜉</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a:latin typeface="Cambria Math" panose="02040503050406030204" pitchFamily="18" charset="0"/>
                                    <a:ea typeface="Cambria Math" panose="02040503050406030204" pitchFamily="18" charset="0"/>
                                  </a:rPr>
                                  <m:t>𝛼𝛽</m:t>
                                </m:r>
                              </m:sub>
                            </m:sSub>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e>
                        </m:nary>
                      </m:oMath>
                    </m:oMathPara>
                  </a14:m>
                  <a:endParaRPr lang="en-US" sz="2800" dirty="0"/>
                </a:p>
              </p:txBody>
            </p:sp>
          </mc:Choice>
          <mc:Fallback xmlns="">
            <p:sp>
              <p:nvSpPr>
                <p:cNvPr id="248" name="TextBox 247">
                  <a:extLst>
                    <a:ext uri="{FF2B5EF4-FFF2-40B4-BE49-F238E27FC236}">
                      <a16:creationId xmlns:a16="http://schemas.microsoft.com/office/drawing/2014/main" id="{BEDA82D1-9573-0BA5-2D88-8E7460FD2988}"/>
                    </a:ext>
                  </a:extLst>
                </p:cNvPr>
                <p:cNvSpPr txBox="1">
                  <a:spLocks noRot="1" noChangeAspect="1" noMove="1" noResize="1" noEditPoints="1" noAdjustHandles="1" noChangeArrowheads="1" noChangeShapeType="1" noTextEdit="1"/>
                </p:cNvSpPr>
                <p:nvPr/>
              </p:nvSpPr>
              <p:spPr>
                <a:xfrm>
                  <a:off x="1135125" y="27563717"/>
                  <a:ext cx="5685595" cy="934102"/>
                </a:xfrm>
                <a:prstGeom prst="rect">
                  <a:avLst/>
                </a:prstGeom>
                <a:blipFill>
                  <a:blip r:embed="rId82"/>
                  <a:stretch>
                    <a:fillRect t="-166216" b="-237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9E2FF9B0-A832-3360-AC18-FDC42A7AA26B}"/>
                    </a:ext>
                  </a:extLst>
                </p:cNvPr>
                <p:cNvSpPr txBox="1"/>
                <p:nvPr/>
              </p:nvSpPr>
              <p:spPr>
                <a:xfrm>
                  <a:off x="2840954" y="25595698"/>
                  <a:ext cx="1927835" cy="6819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𝜂</m:t>
                            </m:r>
                          </m:e>
                          <m:sub>
                            <m:r>
                              <a:rPr lang="en-US" sz="2800" i="1">
                                <a:latin typeface="Cambria Math" panose="02040503050406030204" pitchFamily="18" charset="0"/>
                                <a:ea typeface="Cambria Math" panose="02040503050406030204" pitchFamily="18" charset="0"/>
                              </a:rPr>
                              <m:t>𝛼</m:t>
                            </m:r>
                            <m:r>
                              <m:rPr>
                                <m:brk m:alnAt="25"/>
                              </m:rPr>
                              <a:rPr lang="en-US" sz="2800" i="1">
                                <a:latin typeface="Cambria Math" panose="02040503050406030204" pitchFamily="18" charset="0"/>
                                <a:ea typeface="Cambria Math" panose="02040503050406030204" pitchFamily="18" charset="0"/>
                              </a:rPr>
                              <m:t>𝜉</m:t>
                            </m:r>
                          </m:sub>
                        </m:sSub>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m:t>
                            </m:r>
                            <m:f>
                              <m:fPr>
                                <m:ctrlPr>
                                  <a:rPr lang="en-US" sz="2800" b="0" i="1" dirty="0" smtClean="0">
                                    <a:latin typeface="Cambria Math" panose="02040503050406030204" pitchFamily="18" charset="0"/>
                                    <a:ea typeface="Cambria Math" panose="02040503050406030204" pitchFamily="18" charset="0"/>
                                  </a:rPr>
                                </m:ctrlPr>
                              </m:fPr>
                              <m:num>
                                <m:r>
                                  <m:rPr>
                                    <m:sty m:val="p"/>
                                  </m:rPr>
                                  <a:rPr lang="el-GR" sz="2800" i="1" dirty="0">
                                    <a:latin typeface="Cambria Math" panose="02040503050406030204" pitchFamily="18" charset="0"/>
                                    <a:ea typeface="Cambria Math" panose="02040503050406030204" pitchFamily="18" charset="0"/>
                                  </a:rPr>
                                  <m:t>Γ</m:t>
                                </m:r>
                                <m:r>
                                  <a:rPr lang="en-US" sz="2800" i="1" dirty="0">
                                    <a:latin typeface="Cambria Math" panose="02040503050406030204" pitchFamily="18" charset="0"/>
                                    <a:ea typeface="Cambria Math" panose="02040503050406030204" pitchFamily="18" charset="0"/>
                                  </a:rPr>
                                  <m:t>𝑑𝑡</m:t>
                                </m:r>
                              </m:num>
                              <m:den>
                                <m:r>
                                  <a:rPr lang="en-US" sz="2800" b="0" i="1" dirty="0" smtClean="0">
                                    <a:latin typeface="Cambria Math" panose="02040503050406030204" pitchFamily="18" charset="0"/>
                                    <a:ea typeface="Cambria Math" panose="02040503050406030204" pitchFamily="18" charset="0"/>
                                  </a:rPr>
                                  <m:t>2</m:t>
                                </m:r>
                              </m:den>
                            </m:f>
                          </m:sup>
                        </m:sSup>
                      </m:oMath>
                    </m:oMathPara>
                  </a14:m>
                  <a:endParaRPr lang="en-US" sz="2800" dirty="0"/>
                </a:p>
              </p:txBody>
            </p:sp>
          </mc:Choice>
          <mc:Fallback xmlns="">
            <p:sp>
              <p:nvSpPr>
                <p:cNvPr id="249" name="TextBox 248">
                  <a:extLst>
                    <a:ext uri="{FF2B5EF4-FFF2-40B4-BE49-F238E27FC236}">
                      <a16:creationId xmlns:a16="http://schemas.microsoft.com/office/drawing/2014/main" id="{9E2FF9B0-A832-3360-AC18-FDC42A7AA26B}"/>
                    </a:ext>
                  </a:extLst>
                </p:cNvPr>
                <p:cNvSpPr txBox="1">
                  <a:spLocks noRot="1" noChangeAspect="1" noMove="1" noResize="1" noEditPoints="1" noAdjustHandles="1" noChangeArrowheads="1" noChangeShapeType="1" noTextEdit="1"/>
                </p:cNvSpPr>
                <p:nvPr/>
              </p:nvSpPr>
              <p:spPr>
                <a:xfrm>
                  <a:off x="2840954" y="25595698"/>
                  <a:ext cx="1927835" cy="681982"/>
                </a:xfrm>
                <a:prstGeom prst="rect">
                  <a:avLst/>
                </a:prstGeom>
                <a:blipFill>
                  <a:blip r:embed="rId83"/>
                  <a:stretch>
                    <a:fillRect l="-3268" r="-1307"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081D88DE-B6D1-C470-BFAA-FF8178A65880}"/>
                    </a:ext>
                  </a:extLst>
                </p:cNvPr>
                <p:cNvSpPr txBox="1"/>
                <p:nvPr/>
              </p:nvSpPr>
              <p:spPr>
                <a:xfrm>
                  <a:off x="1007458" y="26310881"/>
                  <a:ext cx="5801075"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𝜂</m:t>
                            </m:r>
                          </m:e>
                          <m:sub>
                            <m:r>
                              <a:rPr lang="en-US" sz="2800" b="0" i="1" smtClean="0">
                                <a:latin typeface="Cambria Math" panose="02040503050406030204" pitchFamily="18" charset="0"/>
                                <a:ea typeface="Cambria Math" panose="02040503050406030204" pitchFamily="18" charset="0"/>
                              </a:rPr>
                              <m:t>0</m:t>
                            </m:r>
                            <m:r>
                              <m:rPr>
                                <m:brk m:alnAt="25"/>
                              </m:rPr>
                              <a:rPr lang="en-US" sz="2800" i="1">
                                <a:latin typeface="Cambria Math" panose="02040503050406030204" pitchFamily="18" charset="0"/>
                                <a:ea typeface="Cambria Math" panose="02040503050406030204" pitchFamily="18" charset="0"/>
                              </a:rPr>
                              <m:t>𝜉</m:t>
                            </m:r>
                          </m:sub>
                        </m:sSub>
                        <m:r>
                          <a:rPr lang="en-US" sz="2800" b="0" i="1" smtClean="0">
                            <a:latin typeface="Cambria Math" panose="02040503050406030204" pitchFamily="18" charset="0"/>
                            <a:ea typeface="Cambria Math" panose="02040503050406030204" pitchFamily="18" charset="0"/>
                          </a:rPr>
                          <m:t>=1+(2</m:t>
                        </m:r>
                        <m:r>
                          <a:rPr lang="en-US" sz="2800" b="0" i="1" smtClean="0">
                            <a:latin typeface="Cambria Math" panose="02040503050406030204" pitchFamily="18" charset="0"/>
                            <a:ea typeface="Cambria Math" panose="02040503050406030204" pitchFamily="18" charset="0"/>
                          </a:rPr>
                          <m:t>𝑟</m:t>
                        </m:r>
                        <m:r>
                          <a:rPr lang="en-US" sz="2800" b="0" i="1" smtClean="0">
                            <a:latin typeface="Cambria Math" panose="02040503050406030204" pitchFamily="18" charset="0"/>
                            <a:ea typeface="Cambria Math" panose="02040503050406030204" pitchFamily="18" charset="0"/>
                          </a:rPr>
                          <m:t>−1)</m:t>
                        </m:r>
                        <m:rad>
                          <m:radPr>
                            <m:degHide m:val="on"/>
                            <m:ctrlPr>
                              <a:rPr lang="en-US" sz="2800" b="0" i="1" smtClean="0">
                                <a:latin typeface="Cambria Math" panose="02040503050406030204" pitchFamily="18" charset="0"/>
                                <a:ea typeface="Cambria Math" panose="02040503050406030204" pitchFamily="18" charset="0"/>
                              </a:rPr>
                            </m:ctrlPr>
                          </m:radPr>
                          <m:deg/>
                          <m:e>
                            <m:r>
                              <a:rPr lang="en-US" sz="2800" b="0" i="1" smtClean="0">
                                <a:latin typeface="Cambria Math" panose="02040503050406030204" pitchFamily="18" charset="0"/>
                                <a:ea typeface="Cambria Math" panose="02040503050406030204" pitchFamily="18" charset="0"/>
                              </a:rPr>
                              <m:t>3(1−</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m:t>
                                </m:r>
                                <m:r>
                                  <m:rPr>
                                    <m:sty m:val="p"/>
                                  </m:rPr>
                                  <a:rPr lang="el-GR" sz="2800" b="0" i="1" smtClean="0">
                                    <a:latin typeface="Cambria Math" panose="02040503050406030204" pitchFamily="18" charset="0"/>
                                    <a:ea typeface="Cambria Math" panose="02040503050406030204" pitchFamily="18" charset="0"/>
                                  </a:rPr>
                                  <m:t>Γ</m:t>
                                </m:r>
                                <m:r>
                                  <a:rPr lang="en-US" sz="2800" b="0" i="1" smtClean="0">
                                    <a:latin typeface="Cambria Math" panose="02040503050406030204" pitchFamily="18" charset="0"/>
                                    <a:ea typeface="Cambria Math" panose="02040503050406030204" pitchFamily="18" charset="0"/>
                                  </a:rPr>
                                  <m:t>𝑑𝑡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a:latin typeface="Cambria Math" panose="02040503050406030204" pitchFamily="18" charset="0"/>
                                        <a:ea typeface="Cambria Math" panose="02040503050406030204" pitchFamily="18" charset="0"/>
                                      </a:rPr>
                                      <m:t>𝛼𝛼</m:t>
                                    </m:r>
                                  </m:sub>
                                </m:sSub>
                              </m:num>
                              <m:den>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b="0" i="1" smtClean="0">
                                        <a:latin typeface="Cambria Math" panose="02040503050406030204" pitchFamily="18" charset="0"/>
                                        <a:ea typeface="Cambria Math" panose="02040503050406030204" pitchFamily="18" charset="0"/>
                                      </a:rPr>
                                      <m:t>00</m:t>
                                    </m:r>
                                  </m:sub>
                                </m:sSub>
                              </m:den>
                            </m:f>
                          </m:e>
                        </m:rad>
                      </m:oMath>
                    </m:oMathPara>
                  </a14:m>
                  <a:endParaRPr lang="en-US" sz="2800" dirty="0"/>
                </a:p>
              </p:txBody>
            </p:sp>
          </mc:Choice>
          <mc:Fallback xmlns="">
            <p:sp>
              <p:nvSpPr>
                <p:cNvPr id="250" name="TextBox 249">
                  <a:extLst>
                    <a:ext uri="{FF2B5EF4-FFF2-40B4-BE49-F238E27FC236}">
                      <a16:creationId xmlns:a16="http://schemas.microsoft.com/office/drawing/2014/main" id="{081D88DE-B6D1-C470-BFAA-FF8178A65880}"/>
                    </a:ext>
                  </a:extLst>
                </p:cNvPr>
                <p:cNvSpPr txBox="1">
                  <a:spLocks noRot="1" noChangeAspect="1" noMove="1" noResize="1" noEditPoints="1" noAdjustHandles="1" noChangeArrowheads="1" noChangeShapeType="1" noTextEdit="1"/>
                </p:cNvSpPr>
                <p:nvPr/>
              </p:nvSpPr>
              <p:spPr>
                <a:xfrm>
                  <a:off x="1007458" y="26310881"/>
                  <a:ext cx="5801075" cy="1273041"/>
                </a:xfrm>
                <a:prstGeom prst="rect">
                  <a:avLst/>
                </a:prstGeom>
                <a:blipFill>
                  <a:blip r:embed="rId84"/>
                  <a:stretch>
                    <a:fillRect l="-1310"/>
                  </a:stretch>
                </a:blipFill>
              </p:spPr>
              <p:txBody>
                <a:bodyPr/>
                <a:lstStyle/>
                <a:p>
                  <a:r>
                    <a:rPr lang="en-US">
                      <a:noFill/>
                    </a:rPr>
                    <a:t> </a:t>
                  </a:r>
                </a:p>
              </p:txBody>
            </p:sp>
          </mc:Fallback>
        </mc:AlternateContent>
        <p:sp>
          <p:nvSpPr>
            <p:cNvPr id="256" name="TextBox 255">
              <a:extLst>
                <a:ext uri="{FF2B5EF4-FFF2-40B4-BE49-F238E27FC236}">
                  <a16:creationId xmlns:a16="http://schemas.microsoft.com/office/drawing/2014/main" id="{72385205-599B-6F47-1DEE-38D73CFD98B8}"/>
                </a:ext>
              </a:extLst>
            </p:cNvPr>
            <p:cNvSpPr txBox="1"/>
            <p:nvPr/>
          </p:nvSpPr>
          <p:spPr>
            <a:xfrm>
              <a:off x="3092026" y="25011442"/>
              <a:ext cx="1632772" cy="553998"/>
            </a:xfrm>
            <a:prstGeom prst="rect">
              <a:avLst/>
            </a:prstGeom>
            <a:noFill/>
          </p:spPr>
          <p:txBody>
            <a:bodyPr wrap="square" rtlCol="0">
              <a:spAutoFit/>
            </a:bodyPr>
            <a:lstStyle/>
            <a:p>
              <a:pPr algn="just"/>
              <a:r>
                <a:rPr lang="en-US" sz="3000" dirty="0">
                  <a:solidFill>
                    <a:srgbClr val="00BDE4"/>
                  </a:solidFill>
                  <a:latin typeface="Goudy Old Style" panose="02020502050305020303" pitchFamily="18" charset="77"/>
                </a:rPr>
                <a:t>Lindblad</a:t>
              </a:r>
              <a:endParaRPr lang="en-US" sz="2800" dirty="0">
                <a:latin typeface="Goudy Old Style" panose="02020502050305020303" pitchFamily="18" charset="77"/>
              </a:endParaRPr>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92A42249-AB15-FB9D-5C73-F09D6A22A47B}"/>
                  </a:ext>
                </a:extLst>
              </p:cNvPr>
              <p:cNvSpPr txBox="1"/>
              <p:nvPr/>
            </p:nvSpPr>
            <p:spPr>
              <a:xfrm>
                <a:off x="1737018" y="29298486"/>
                <a:ext cx="4305029" cy="553998"/>
              </a:xfrm>
              <a:prstGeom prst="rect">
                <a:avLst/>
              </a:prstGeom>
              <a:noFill/>
            </p:spPr>
            <p:txBody>
              <a:bodyPr wrap="square" rtlCol="0">
                <a:spAutoFit/>
              </a:bodyPr>
              <a:lstStyle/>
              <a:p>
                <a:pPr algn="just"/>
                <a:r>
                  <a:rPr lang="en-US" sz="3000" dirty="0">
                    <a:solidFill>
                      <a:srgbClr val="00BDE4"/>
                    </a:solidFill>
                    <a:latin typeface="Goudy Old Style" panose="02020502050305020303" pitchFamily="18" charset="77"/>
                  </a:rPr>
                  <a:t>Lindblad</a:t>
                </a:r>
                <a:r>
                  <a:rPr lang="en-US" sz="3000" dirty="0">
                    <a:latin typeface="Goudy Old Style" panose="02020502050305020303" pitchFamily="18" charset="77"/>
                  </a:rPr>
                  <a:t>-</a:t>
                </a:r>
                <a:r>
                  <a:rPr lang="en-US" sz="3000" dirty="0">
                    <a:solidFill>
                      <a:srgbClr val="ED5253"/>
                    </a:solidFill>
                    <a:latin typeface="Goudy Old Style" panose="02020502050305020303" pitchFamily="18" charset="77"/>
                  </a:rPr>
                  <a:t>PLDM </a:t>
                </a:r>
                <a14:m>
                  <m:oMath xmlns:m="http://schemas.openxmlformats.org/officeDocument/2006/math">
                    <m:r>
                      <a:rPr lang="en-US" sz="2800" b="0" i="0"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ℒ</m:t>
                    </m:r>
                  </m:oMath>
                </a14:m>
                <a:r>
                  <a:rPr lang="en-US" sz="2800" b="1" dirty="0">
                    <a:latin typeface="Goudy Old Style" panose="02020502050305020303" pitchFamily="18" charset="77"/>
                  </a:rPr>
                  <a:t>-PLDM)</a:t>
                </a:r>
                <a:endParaRPr lang="en-US" sz="2800" dirty="0">
                  <a:latin typeface="Goudy Old Style" panose="02020502050305020303" pitchFamily="18" charset="77"/>
                </a:endParaRPr>
              </a:p>
            </p:txBody>
          </p:sp>
        </mc:Choice>
        <mc:Fallback xmlns="">
          <p:sp>
            <p:nvSpPr>
              <p:cNvPr id="257" name="TextBox 256">
                <a:extLst>
                  <a:ext uri="{FF2B5EF4-FFF2-40B4-BE49-F238E27FC236}">
                    <a16:creationId xmlns:a16="http://schemas.microsoft.com/office/drawing/2014/main" id="{92A42249-AB15-FB9D-5C73-F09D6A22A47B}"/>
                  </a:ext>
                </a:extLst>
              </p:cNvPr>
              <p:cNvSpPr txBox="1">
                <a:spLocks noRot="1" noChangeAspect="1" noMove="1" noResize="1" noEditPoints="1" noAdjustHandles="1" noChangeArrowheads="1" noChangeShapeType="1" noTextEdit="1"/>
              </p:cNvSpPr>
              <p:nvPr/>
            </p:nvSpPr>
            <p:spPr>
              <a:xfrm>
                <a:off x="1737018" y="29298486"/>
                <a:ext cx="4305029" cy="553998"/>
              </a:xfrm>
              <a:prstGeom prst="rect">
                <a:avLst/>
              </a:prstGeom>
              <a:blipFill>
                <a:blip r:embed="rId85"/>
                <a:stretch>
                  <a:fillRect l="-3235" t="-11111" r="-2353" b="-31111"/>
                </a:stretch>
              </a:blipFill>
            </p:spPr>
            <p:txBody>
              <a:bodyPr/>
              <a:lstStyle/>
              <a:p>
                <a:r>
                  <a:rPr lang="en-US">
                    <a:noFill/>
                  </a:rPr>
                  <a:t> </a:t>
                </a:r>
              </a:p>
            </p:txBody>
          </p:sp>
        </mc:Fallback>
      </mc:AlternateContent>
      <p:grpSp>
        <p:nvGrpSpPr>
          <p:cNvPr id="528" name="Group 527">
            <a:extLst>
              <a:ext uri="{FF2B5EF4-FFF2-40B4-BE49-F238E27FC236}">
                <a16:creationId xmlns:a16="http://schemas.microsoft.com/office/drawing/2014/main" id="{C41C99FD-16A1-B83F-E971-D89232C1470C}"/>
              </a:ext>
            </a:extLst>
          </p:cNvPr>
          <p:cNvGrpSpPr/>
          <p:nvPr/>
        </p:nvGrpSpPr>
        <p:grpSpPr>
          <a:xfrm>
            <a:off x="19689001" y="4699653"/>
            <a:ext cx="3570908" cy="3433676"/>
            <a:chOff x="19071459" y="5103296"/>
            <a:chExt cx="3570908" cy="3433676"/>
          </a:xfrm>
        </p:grpSpPr>
        <p:grpSp>
          <p:nvGrpSpPr>
            <p:cNvPr id="401" name="Group 400">
              <a:extLst>
                <a:ext uri="{FF2B5EF4-FFF2-40B4-BE49-F238E27FC236}">
                  <a16:creationId xmlns:a16="http://schemas.microsoft.com/office/drawing/2014/main" id="{E17B5F9D-E655-BA11-F21F-C4307E789DD0}"/>
                </a:ext>
              </a:extLst>
            </p:cNvPr>
            <p:cNvGrpSpPr/>
            <p:nvPr/>
          </p:nvGrpSpPr>
          <p:grpSpPr>
            <a:xfrm>
              <a:off x="20280937" y="8008544"/>
              <a:ext cx="1094787" cy="528428"/>
              <a:chOff x="12750338" y="9799429"/>
              <a:chExt cx="1094787" cy="528428"/>
            </a:xfrm>
          </p:grpSpPr>
          <p:sp>
            <p:nvSpPr>
              <p:cNvPr id="418" name="Rectangle 417">
                <a:extLst>
                  <a:ext uri="{FF2B5EF4-FFF2-40B4-BE49-F238E27FC236}">
                    <a16:creationId xmlns:a16="http://schemas.microsoft.com/office/drawing/2014/main" id="{BDBB3EB2-A80D-92C3-9236-6F57568FBCD6}"/>
                  </a:ext>
                </a:extLst>
              </p:cNvPr>
              <p:cNvSpPr/>
              <p:nvPr/>
            </p:nvSpPr>
            <p:spPr>
              <a:xfrm>
                <a:off x="12750338" y="9799429"/>
                <a:ext cx="1094787" cy="110967"/>
              </a:xfrm>
              <a:prstGeom prst="rect">
                <a:avLst/>
              </a:prstGeom>
              <a:solidFill>
                <a:srgbClr val="ED5253"/>
              </a:solidFill>
              <a:ln>
                <a:solidFill>
                  <a:srgbClr val="ED5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419" name="TextBox 418">
                    <a:extLst>
                      <a:ext uri="{FF2B5EF4-FFF2-40B4-BE49-F238E27FC236}">
                        <a16:creationId xmlns:a16="http://schemas.microsoft.com/office/drawing/2014/main" id="{9653B0A6-4B38-F573-FE5A-3940F125C48B}"/>
                      </a:ext>
                    </a:extLst>
                  </p:cNvPr>
                  <p:cNvSpPr txBox="1"/>
                  <p:nvPr/>
                </p:nvSpPr>
                <p:spPr>
                  <a:xfrm>
                    <a:off x="12982408" y="9896970"/>
                    <a:ext cx="715467"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g</m:t>
                              </m:r>
                              <m:r>
                                <a:rPr lang="en-US" sz="2800" b="0" i="1" smtClean="0">
                                  <a:latin typeface="Cambria Math" panose="02040503050406030204" pitchFamily="18" charset="0"/>
                                </a:rPr>
                                <m:t>,0</m:t>
                              </m:r>
                            </m:e>
                          </m:d>
                        </m:oMath>
                      </m:oMathPara>
                    </a14:m>
                    <a:endParaRPr lang="en-US" sz="2800" dirty="0"/>
                  </a:p>
                </p:txBody>
              </p:sp>
            </mc:Choice>
            <mc:Fallback xmlns="">
              <p:sp>
                <p:nvSpPr>
                  <p:cNvPr id="419" name="TextBox 418">
                    <a:extLst>
                      <a:ext uri="{FF2B5EF4-FFF2-40B4-BE49-F238E27FC236}">
                        <a16:creationId xmlns:a16="http://schemas.microsoft.com/office/drawing/2014/main" id="{9653B0A6-4B38-F573-FE5A-3940F125C48B}"/>
                      </a:ext>
                    </a:extLst>
                  </p:cNvPr>
                  <p:cNvSpPr txBox="1">
                    <a:spLocks noRot="1" noChangeAspect="1" noMove="1" noResize="1" noEditPoints="1" noAdjustHandles="1" noChangeArrowheads="1" noChangeShapeType="1" noTextEdit="1"/>
                  </p:cNvSpPr>
                  <p:nvPr/>
                </p:nvSpPr>
                <p:spPr>
                  <a:xfrm>
                    <a:off x="12982408" y="9896970"/>
                    <a:ext cx="715467" cy="430887"/>
                  </a:xfrm>
                  <a:prstGeom prst="rect">
                    <a:avLst/>
                  </a:prstGeom>
                  <a:blipFill>
                    <a:blip r:embed="rId86"/>
                    <a:stretch>
                      <a:fillRect l="-22414" t="-171429" r="-75862" b="-251429"/>
                    </a:stretch>
                  </a:blipFill>
                </p:spPr>
                <p:txBody>
                  <a:bodyPr/>
                  <a:lstStyle/>
                  <a:p>
                    <a:r>
                      <a:rPr lang="en-US">
                        <a:noFill/>
                      </a:rPr>
                      <a:t> </a:t>
                    </a:r>
                  </a:p>
                </p:txBody>
              </p:sp>
            </mc:Fallback>
          </mc:AlternateContent>
        </p:grpSp>
        <p:grpSp>
          <p:nvGrpSpPr>
            <p:cNvPr id="402" name="Group 401">
              <a:extLst>
                <a:ext uri="{FF2B5EF4-FFF2-40B4-BE49-F238E27FC236}">
                  <a16:creationId xmlns:a16="http://schemas.microsoft.com/office/drawing/2014/main" id="{22D1A3E4-276E-AE1A-9E51-ACFF403D5288}"/>
                </a:ext>
              </a:extLst>
            </p:cNvPr>
            <p:cNvGrpSpPr/>
            <p:nvPr/>
          </p:nvGrpSpPr>
          <p:grpSpPr>
            <a:xfrm>
              <a:off x="19071459" y="6781225"/>
              <a:ext cx="1763811" cy="430887"/>
              <a:chOff x="12072485" y="8882875"/>
              <a:chExt cx="1763811" cy="430887"/>
            </a:xfrm>
          </p:grpSpPr>
          <mc:AlternateContent xmlns:mc="http://schemas.openxmlformats.org/markup-compatibility/2006" xmlns:a14="http://schemas.microsoft.com/office/drawing/2010/main">
            <mc:Choice Requires="a14">
              <p:sp>
                <p:nvSpPr>
                  <p:cNvPr id="414" name="TextBox 413">
                    <a:extLst>
                      <a:ext uri="{FF2B5EF4-FFF2-40B4-BE49-F238E27FC236}">
                        <a16:creationId xmlns:a16="http://schemas.microsoft.com/office/drawing/2014/main" id="{D76EB8B8-9ED2-F3C2-9E72-D5B89B42C85A}"/>
                      </a:ext>
                    </a:extLst>
                  </p:cNvPr>
                  <p:cNvSpPr txBox="1"/>
                  <p:nvPr/>
                </p:nvSpPr>
                <p:spPr>
                  <a:xfrm>
                    <a:off x="12072485" y="8882875"/>
                    <a:ext cx="70090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b="0" i="0" smtClean="0">
                                  <a:latin typeface="Cambria Math" panose="02040503050406030204" pitchFamily="18" charset="0"/>
                                </a:rPr>
                                <m:t>−</m:t>
                              </m:r>
                            </m:e>
                          </m:d>
                        </m:oMath>
                      </m:oMathPara>
                    </a14:m>
                    <a:endParaRPr lang="en-US" sz="2800" dirty="0"/>
                  </a:p>
                </p:txBody>
              </p:sp>
            </mc:Choice>
            <mc:Fallback xmlns="">
              <p:sp>
                <p:nvSpPr>
                  <p:cNvPr id="414" name="TextBox 413">
                    <a:extLst>
                      <a:ext uri="{FF2B5EF4-FFF2-40B4-BE49-F238E27FC236}">
                        <a16:creationId xmlns:a16="http://schemas.microsoft.com/office/drawing/2014/main" id="{D76EB8B8-9ED2-F3C2-9E72-D5B89B42C85A}"/>
                      </a:ext>
                    </a:extLst>
                  </p:cNvPr>
                  <p:cNvSpPr txBox="1">
                    <a:spLocks noRot="1" noChangeAspect="1" noMove="1" noResize="1" noEditPoints="1" noAdjustHandles="1" noChangeArrowheads="1" noChangeShapeType="1" noTextEdit="1"/>
                  </p:cNvSpPr>
                  <p:nvPr/>
                </p:nvSpPr>
                <p:spPr>
                  <a:xfrm>
                    <a:off x="12072485" y="8882875"/>
                    <a:ext cx="700908" cy="430887"/>
                  </a:xfrm>
                  <a:prstGeom prst="rect">
                    <a:avLst/>
                  </a:prstGeom>
                  <a:blipFill>
                    <a:blip r:embed="rId87"/>
                    <a:stretch>
                      <a:fillRect l="-26786" t="-174286" r="-62500" b="-251429"/>
                    </a:stretch>
                  </a:blipFill>
                </p:spPr>
                <p:txBody>
                  <a:bodyPr/>
                  <a:lstStyle/>
                  <a:p>
                    <a:r>
                      <a:rPr lang="en-US">
                        <a:noFill/>
                      </a:rPr>
                      <a:t> </a:t>
                    </a:r>
                  </a:p>
                </p:txBody>
              </p:sp>
            </mc:Fallback>
          </mc:AlternateContent>
          <p:grpSp>
            <p:nvGrpSpPr>
              <p:cNvPr id="415" name="Group 414">
                <a:extLst>
                  <a:ext uri="{FF2B5EF4-FFF2-40B4-BE49-F238E27FC236}">
                    <a16:creationId xmlns:a16="http://schemas.microsoft.com/office/drawing/2014/main" id="{94468410-99F8-27C4-9B6E-1B3CF85AFE78}"/>
                  </a:ext>
                </a:extLst>
              </p:cNvPr>
              <p:cNvGrpSpPr/>
              <p:nvPr/>
            </p:nvGrpSpPr>
            <p:grpSpPr>
              <a:xfrm>
                <a:off x="12759648" y="9075235"/>
                <a:ext cx="1076648" cy="111838"/>
                <a:chOff x="11937544" y="8836175"/>
                <a:chExt cx="1076648" cy="111838"/>
              </a:xfrm>
            </p:grpSpPr>
            <p:sp>
              <p:nvSpPr>
                <p:cNvPr id="416" name="Rectangle 415">
                  <a:extLst>
                    <a:ext uri="{FF2B5EF4-FFF2-40B4-BE49-F238E27FC236}">
                      <a16:creationId xmlns:a16="http://schemas.microsoft.com/office/drawing/2014/main" id="{F3D3F053-0E21-6DE4-3137-EDCD913B22BA}"/>
                    </a:ext>
                  </a:extLst>
                </p:cNvPr>
                <p:cNvSpPr/>
                <p:nvPr/>
              </p:nvSpPr>
              <p:spPr>
                <a:xfrm>
                  <a:off x="11937544" y="8836175"/>
                  <a:ext cx="539301" cy="110967"/>
                </a:xfrm>
                <a:prstGeom prst="rect">
                  <a:avLst/>
                </a:prstGeom>
                <a:solidFill>
                  <a:srgbClr val="ED5253"/>
                </a:solidFill>
                <a:ln>
                  <a:solidFill>
                    <a:srgbClr val="ED5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17" name="Rectangle 416">
                  <a:extLst>
                    <a:ext uri="{FF2B5EF4-FFF2-40B4-BE49-F238E27FC236}">
                      <a16:creationId xmlns:a16="http://schemas.microsoft.com/office/drawing/2014/main" id="{FD7A8AF7-85BA-8915-0AFE-62D240C8AB9E}"/>
                    </a:ext>
                  </a:extLst>
                </p:cNvPr>
                <p:cNvSpPr/>
                <p:nvPr/>
              </p:nvSpPr>
              <p:spPr>
                <a:xfrm>
                  <a:off x="12484803" y="8837046"/>
                  <a:ext cx="529389" cy="11096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grpSp>
          <p:nvGrpSpPr>
            <p:cNvPr id="403" name="Group 402">
              <a:extLst>
                <a:ext uri="{FF2B5EF4-FFF2-40B4-BE49-F238E27FC236}">
                  <a16:creationId xmlns:a16="http://schemas.microsoft.com/office/drawing/2014/main" id="{E130D490-366B-A5FC-F8DD-113FBE2D65E6}"/>
                </a:ext>
              </a:extLst>
            </p:cNvPr>
            <p:cNvGrpSpPr/>
            <p:nvPr/>
          </p:nvGrpSpPr>
          <p:grpSpPr>
            <a:xfrm>
              <a:off x="20293048" y="5103296"/>
              <a:ext cx="1084159" cy="572451"/>
              <a:chOff x="12762449" y="7402181"/>
              <a:chExt cx="1084159" cy="572451"/>
            </a:xfrm>
          </p:grpSpPr>
          <p:sp>
            <p:nvSpPr>
              <p:cNvPr id="412" name="Rectangle 411">
                <a:extLst>
                  <a:ext uri="{FF2B5EF4-FFF2-40B4-BE49-F238E27FC236}">
                    <a16:creationId xmlns:a16="http://schemas.microsoft.com/office/drawing/2014/main" id="{3C55B002-1856-A03C-9651-604BA0571AAC}"/>
                  </a:ext>
                </a:extLst>
              </p:cNvPr>
              <p:cNvSpPr/>
              <p:nvPr/>
            </p:nvSpPr>
            <p:spPr>
              <a:xfrm>
                <a:off x="12762449" y="7861210"/>
                <a:ext cx="1084159" cy="113422"/>
              </a:xfrm>
              <a:prstGeom prst="rect">
                <a:avLst/>
              </a:prstGeom>
              <a:solidFill>
                <a:srgbClr val="00BDE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413" name="TextBox 412">
                    <a:extLst>
                      <a:ext uri="{FF2B5EF4-FFF2-40B4-BE49-F238E27FC236}">
                        <a16:creationId xmlns:a16="http://schemas.microsoft.com/office/drawing/2014/main" id="{6A601905-DBD8-4631-73AA-5D6B8B224194}"/>
                      </a:ext>
                    </a:extLst>
                  </p:cNvPr>
                  <p:cNvSpPr txBox="1"/>
                  <p:nvPr/>
                </p:nvSpPr>
                <p:spPr>
                  <a:xfrm>
                    <a:off x="12938875" y="7402181"/>
                    <a:ext cx="8499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d>
                            <m:dPr>
                              <m:begChr m:val=""/>
                              <m:endChr m:val="⟩"/>
                              <m:ctrlPr>
                                <a:rPr lang="en-US" sz="2800" i="1">
                                  <a:latin typeface="Cambria Math" panose="02040503050406030204" pitchFamily="18" charset="0"/>
                                </a:rPr>
                              </m:ctrlPr>
                            </m:dPr>
                            <m:e>
                              <m:r>
                                <m:rPr>
                                  <m:sty m:val="p"/>
                                </m:rPr>
                                <a:rPr lang="en-US" sz="2800" b="0" i="0" smtClean="0">
                                  <a:latin typeface="Cambria Math" panose="02040503050406030204" pitchFamily="18" charset="0"/>
                                </a:rPr>
                                <m:t>e</m:t>
                              </m:r>
                              <m:r>
                                <a:rPr lang="en-US" sz="2800" b="0" i="1" smtClean="0">
                                  <a:latin typeface="Cambria Math" panose="02040503050406030204" pitchFamily="18" charset="0"/>
                                </a:rPr>
                                <m:t>,</m:t>
                              </m:r>
                              <m:r>
                                <a:rPr lang="en-US" sz="2800" i="1">
                                  <a:latin typeface="Cambria Math" panose="02040503050406030204" pitchFamily="18" charset="0"/>
                                </a:rPr>
                                <m:t>1</m:t>
                              </m:r>
                            </m:e>
                          </m:d>
                        </m:oMath>
                      </m:oMathPara>
                    </a14:m>
                    <a:endParaRPr lang="en-US" sz="2800" dirty="0"/>
                  </a:p>
                </p:txBody>
              </p:sp>
            </mc:Choice>
            <mc:Fallback xmlns="">
              <p:sp>
                <p:nvSpPr>
                  <p:cNvPr id="413" name="TextBox 412">
                    <a:extLst>
                      <a:ext uri="{FF2B5EF4-FFF2-40B4-BE49-F238E27FC236}">
                        <a16:creationId xmlns:a16="http://schemas.microsoft.com/office/drawing/2014/main" id="{6A601905-DBD8-4631-73AA-5D6B8B224194}"/>
                      </a:ext>
                    </a:extLst>
                  </p:cNvPr>
                  <p:cNvSpPr txBox="1">
                    <a:spLocks noRot="1" noChangeAspect="1" noMove="1" noResize="1" noEditPoints="1" noAdjustHandles="1" noChangeArrowheads="1" noChangeShapeType="1" noTextEdit="1"/>
                  </p:cNvSpPr>
                  <p:nvPr/>
                </p:nvSpPr>
                <p:spPr>
                  <a:xfrm>
                    <a:off x="12938875" y="7402181"/>
                    <a:ext cx="849900" cy="430887"/>
                  </a:xfrm>
                  <a:prstGeom prst="rect">
                    <a:avLst/>
                  </a:prstGeom>
                  <a:blipFill>
                    <a:blip r:embed="rId88"/>
                    <a:stretch>
                      <a:fillRect l="-13235" t="-174286" r="-55882" b="-251429"/>
                    </a:stretch>
                  </a:blipFill>
                </p:spPr>
                <p:txBody>
                  <a:bodyPr/>
                  <a:lstStyle/>
                  <a:p>
                    <a:r>
                      <a:rPr lang="en-US">
                        <a:noFill/>
                      </a:rPr>
                      <a:t> </a:t>
                    </a:r>
                  </a:p>
                </p:txBody>
              </p:sp>
            </mc:Fallback>
          </mc:AlternateContent>
        </p:grpSp>
        <p:grpSp>
          <p:nvGrpSpPr>
            <p:cNvPr id="404" name="Group 403">
              <a:extLst>
                <a:ext uri="{FF2B5EF4-FFF2-40B4-BE49-F238E27FC236}">
                  <a16:creationId xmlns:a16="http://schemas.microsoft.com/office/drawing/2014/main" id="{00871198-CCB4-BCEA-8A0F-EB153D6B7ABE}"/>
                </a:ext>
              </a:extLst>
            </p:cNvPr>
            <p:cNvGrpSpPr/>
            <p:nvPr/>
          </p:nvGrpSpPr>
          <p:grpSpPr>
            <a:xfrm>
              <a:off x="20899950" y="6340252"/>
              <a:ext cx="1742417" cy="430887"/>
              <a:chOff x="13583168" y="8641891"/>
              <a:chExt cx="1742417" cy="430887"/>
            </a:xfrm>
          </p:grpSpPr>
          <p:grpSp>
            <p:nvGrpSpPr>
              <p:cNvPr id="408" name="Group 407">
                <a:extLst>
                  <a:ext uri="{FF2B5EF4-FFF2-40B4-BE49-F238E27FC236}">
                    <a16:creationId xmlns:a16="http://schemas.microsoft.com/office/drawing/2014/main" id="{F5FB75AE-E935-6FE1-BA8D-119F093F0D21}"/>
                  </a:ext>
                </a:extLst>
              </p:cNvPr>
              <p:cNvGrpSpPr/>
              <p:nvPr/>
            </p:nvGrpSpPr>
            <p:grpSpPr>
              <a:xfrm>
                <a:off x="13583168" y="8837584"/>
                <a:ext cx="1076648" cy="111838"/>
                <a:chOff x="11937544" y="8836175"/>
                <a:chExt cx="1076648" cy="111838"/>
              </a:xfrm>
            </p:grpSpPr>
            <p:sp>
              <p:nvSpPr>
                <p:cNvPr id="410" name="Rectangle 409">
                  <a:extLst>
                    <a:ext uri="{FF2B5EF4-FFF2-40B4-BE49-F238E27FC236}">
                      <a16:creationId xmlns:a16="http://schemas.microsoft.com/office/drawing/2014/main" id="{8A2DABC9-9FAD-B1C8-D5EF-9DD339122B0B}"/>
                    </a:ext>
                  </a:extLst>
                </p:cNvPr>
                <p:cNvSpPr/>
                <p:nvPr/>
              </p:nvSpPr>
              <p:spPr>
                <a:xfrm>
                  <a:off x="11937544" y="8836175"/>
                  <a:ext cx="539301" cy="110967"/>
                </a:xfrm>
                <a:prstGeom prst="rect">
                  <a:avLst/>
                </a:prstGeom>
                <a:solidFill>
                  <a:srgbClr val="ED5253"/>
                </a:solidFill>
                <a:ln>
                  <a:solidFill>
                    <a:srgbClr val="ED5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11" name="Rectangle 410">
                  <a:extLst>
                    <a:ext uri="{FF2B5EF4-FFF2-40B4-BE49-F238E27FC236}">
                      <a16:creationId xmlns:a16="http://schemas.microsoft.com/office/drawing/2014/main" id="{1412FF31-8451-209E-189A-234C0EB0EBDD}"/>
                    </a:ext>
                  </a:extLst>
                </p:cNvPr>
                <p:cNvSpPr/>
                <p:nvPr/>
              </p:nvSpPr>
              <p:spPr>
                <a:xfrm>
                  <a:off x="12484803" y="8837046"/>
                  <a:ext cx="529389" cy="11096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mc:AlternateContent xmlns:mc="http://schemas.openxmlformats.org/markup-compatibility/2006" xmlns:a14="http://schemas.microsoft.com/office/drawing/2010/main">
            <mc:Choice Requires="a14">
              <p:sp>
                <p:nvSpPr>
                  <p:cNvPr id="409" name="TextBox 408">
                    <a:extLst>
                      <a:ext uri="{FF2B5EF4-FFF2-40B4-BE49-F238E27FC236}">
                        <a16:creationId xmlns:a16="http://schemas.microsoft.com/office/drawing/2014/main" id="{0C538DBF-4776-6FA6-73E7-A730D261B5C5}"/>
                      </a:ext>
                    </a:extLst>
                  </p:cNvPr>
                  <p:cNvSpPr txBox="1"/>
                  <p:nvPr/>
                </p:nvSpPr>
                <p:spPr>
                  <a:xfrm>
                    <a:off x="14733243" y="8641891"/>
                    <a:ext cx="5923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b="0" i="0" smtClean="0">
                                  <a:latin typeface="Cambria Math" panose="02040503050406030204" pitchFamily="18" charset="0"/>
                                </a:rPr>
                                <m:t>+</m:t>
                              </m:r>
                            </m:e>
                          </m:d>
                        </m:oMath>
                      </m:oMathPara>
                    </a14:m>
                    <a:endParaRPr lang="en-US" sz="2800" dirty="0"/>
                  </a:p>
                </p:txBody>
              </p:sp>
            </mc:Choice>
            <mc:Fallback xmlns="">
              <p:sp>
                <p:nvSpPr>
                  <p:cNvPr id="409" name="TextBox 408">
                    <a:extLst>
                      <a:ext uri="{FF2B5EF4-FFF2-40B4-BE49-F238E27FC236}">
                        <a16:creationId xmlns:a16="http://schemas.microsoft.com/office/drawing/2014/main" id="{0C538DBF-4776-6FA6-73E7-A730D261B5C5}"/>
                      </a:ext>
                    </a:extLst>
                  </p:cNvPr>
                  <p:cNvSpPr txBox="1">
                    <a:spLocks noRot="1" noChangeAspect="1" noMove="1" noResize="1" noEditPoints="1" noAdjustHandles="1" noChangeArrowheads="1" noChangeShapeType="1" noTextEdit="1"/>
                  </p:cNvSpPr>
                  <p:nvPr/>
                </p:nvSpPr>
                <p:spPr>
                  <a:xfrm>
                    <a:off x="14733243" y="8641891"/>
                    <a:ext cx="592342" cy="430887"/>
                  </a:xfrm>
                  <a:prstGeom prst="rect">
                    <a:avLst/>
                  </a:prstGeom>
                  <a:blipFill>
                    <a:blip r:embed="rId89"/>
                    <a:stretch>
                      <a:fillRect l="-39583" t="-171429" r="-81250" b="-25142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17" name="TextBox 516">
                  <a:extLst>
                    <a:ext uri="{FF2B5EF4-FFF2-40B4-BE49-F238E27FC236}">
                      <a16:creationId xmlns:a16="http://schemas.microsoft.com/office/drawing/2014/main" id="{1F0AB497-57DE-E389-63A5-81A8F3416B4D}"/>
                    </a:ext>
                  </a:extLst>
                </p:cNvPr>
                <p:cNvSpPr txBox="1"/>
                <p:nvPr/>
              </p:nvSpPr>
              <p:spPr>
                <a:xfrm>
                  <a:off x="21163613" y="5690151"/>
                  <a:ext cx="607823" cy="8156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tx1"/>
                                </a:solidFill>
                                <a:latin typeface="Cambria Math" panose="02040503050406030204" pitchFamily="18" charset="0"/>
                                <a:ea typeface="Cambria Math" panose="02040503050406030204" pitchFamily="18" charset="0"/>
                              </a:rPr>
                            </m:ctrlPr>
                          </m:fPr>
                          <m:num>
                            <m:r>
                              <m:rPr>
                                <m:sty m:val="p"/>
                              </m:rPr>
                              <a:rPr lang="en-US" sz="2800">
                                <a:latin typeface="Cambria Math" panose="02040503050406030204" pitchFamily="18" charset="0"/>
                                <a:ea typeface="Cambria Math" panose="02040503050406030204" pitchFamily="18" charset="0"/>
                              </a:rPr>
                              <m:t>μ</m:t>
                            </m:r>
                          </m:num>
                          <m:den>
                            <m:rad>
                              <m:radPr>
                                <m:degHide m:val="on"/>
                                <m:ctrlPr>
                                  <a:rPr lang="en-US" sz="2800" i="1" smtClean="0">
                                    <a:solidFill>
                                      <a:schemeClr val="tx1"/>
                                    </a:solidFill>
                                    <a:latin typeface="Cambria Math" panose="02040503050406030204" pitchFamily="18" charset="0"/>
                                    <a:ea typeface="Cambria Math" panose="02040503050406030204" pitchFamily="18" charset="0"/>
                                  </a:rPr>
                                </m:ctrlPr>
                              </m:radPr>
                              <m:deg/>
                              <m:e>
                                <m:r>
                                  <a:rPr lang="en-US" sz="2800" b="0" i="1" smtClean="0">
                                    <a:solidFill>
                                      <a:schemeClr val="tx1"/>
                                    </a:solidFill>
                                    <a:latin typeface="Cambria Math" panose="02040503050406030204" pitchFamily="18" charset="0"/>
                                    <a:ea typeface="Cambria Math" panose="02040503050406030204" pitchFamily="18" charset="0"/>
                                  </a:rPr>
                                  <m:t>2</m:t>
                                </m:r>
                              </m:e>
                            </m:rad>
                          </m:den>
                        </m:f>
                      </m:oMath>
                    </m:oMathPara>
                  </a14:m>
                  <a:endParaRPr lang="en-US" sz="2800" dirty="0">
                    <a:solidFill>
                      <a:schemeClr val="tx1"/>
                    </a:solidFill>
                  </a:endParaRPr>
                </a:p>
              </p:txBody>
            </p:sp>
          </mc:Choice>
          <mc:Fallback xmlns="">
            <p:sp>
              <p:nvSpPr>
                <p:cNvPr id="517" name="TextBox 516">
                  <a:extLst>
                    <a:ext uri="{FF2B5EF4-FFF2-40B4-BE49-F238E27FC236}">
                      <a16:creationId xmlns:a16="http://schemas.microsoft.com/office/drawing/2014/main" id="{1F0AB497-57DE-E389-63A5-81A8F3416B4D}"/>
                    </a:ext>
                  </a:extLst>
                </p:cNvPr>
                <p:cNvSpPr txBox="1">
                  <a:spLocks noRot="1" noChangeAspect="1" noMove="1" noResize="1" noEditPoints="1" noAdjustHandles="1" noChangeArrowheads="1" noChangeShapeType="1" noTextEdit="1"/>
                </p:cNvSpPr>
                <p:nvPr/>
              </p:nvSpPr>
              <p:spPr>
                <a:xfrm>
                  <a:off x="21163613" y="5690151"/>
                  <a:ext cx="607823" cy="815673"/>
                </a:xfrm>
                <a:prstGeom prst="rect">
                  <a:avLst/>
                </a:prstGeom>
                <a:blipFill>
                  <a:blip r:embed="rId90"/>
                  <a:stretch>
                    <a:fillRect t="-1538" r="-4082" b="-10769"/>
                  </a:stretch>
                </a:blipFill>
              </p:spPr>
              <p:txBody>
                <a:bodyPr/>
                <a:lstStyle/>
                <a:p>
                  <a:r>
                    <a:rPr lang="en-US">
                      <a:noFill/>
                    </a:rPr>
                    <a:t> </a:t>
                  </a:r>
                </a:p>
              </p:txBody>
            </p:sp>
          </mc:Fallback>
        </mc:AlternateContent>
        <p:sp>
          <p:nvSpPr>
            <p:cNvPr id="521" name="Right Arrow 520">
              <a:extLst>
                <a:ext uri="{FF2B5EF4-FFF2-40B4-BE49-F238E27FC236}">
                  <a16:creationId xmlns:a16="http://schemas.microsoft.com/office/drawing/2014/main" id="{5152FD35-6501-D0F5-768C-058DE39E6FEE}"/>
                </a:ext>
              </a:extLst>
            </p:cNvPr>
            <p:cNvSpPr/>
            <p:nvPr/>
          </p:nvSpPr>
          <p:spPr>
            <a:xfrm rot="16200000">
              <a:off x="20142349" y="7499659"/>
              <a:ext cx="810362" cy="910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2" name="Right Arrow 521">
              <a:extLst>
                <a:ext uri="{FF2B5EF4-FFF2-40B4-BE49-F238E27FC236}">
                  <a16:creationId xmlns:a16="http://schemas.microsoft.com/office/drawing/2014/main" id="{04135142-8206-8D8C-6027-6CE2DE664E69}"/>
                </a:ext>
              </a:extLst>
            </p:cNvPr>
            <p:cNvSpPr/>
            <p:nvPr/>
          </p:nvSpPr>
          <p:spPr>
            <a:xfrm rot="16200000">
              <a:off x="20760206" y="6051719"/>
              <a:ext cx="810362" cy="910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3" name="Right Arrow 522">
              <a:extLst>
                <a:ext uri="{FF2B5EF4-FFF2-40B4-BE49-F238E27FC236}">
                  <a16:creationId xmlns:a16="http://schemas.microsoft.com/office/drawing/2014/main" id="{BEFEB95D-8988-94F2-2480-F33871C95C71}"/>
                </a:ext>
              </a:extLst>
            </p:cNvPr>
            <p:cNvSpPr/>
            <p:nvPr/>
          </p:nvSpPr>
          <p:spPr>
            <a:xfrm rot="16200000">
              <a:off x="20554382" y="7277659"/>
              <a:ext cx="1231719" cy="9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24" name="Right Arrow 523">
              <a:extLst>
                <a:ext uri="{FF2B5EF4-FFF2-40B4-BE49-F238E27FC236}">
                  <a16:creationId xmlns:a16="http://schemas.microsoft.com/office/drawing/2014/main" id="{95113733-7DA2-1738-A378-EA38877867A1}"/>
                </a:ext>
              </a:extLst>
            </p:cNvPr>
            <p:cNvSpPr/>
            <p:nvPr/>
          </p:nvSpPr>
          <p:spPr>
            <a:xfrm rot="16200000">
              <a:off x="19938245" y="6280355"/>
              <a:ext cx="1231719" cy="9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mc:AlternateContent xmlns:mc="http://schemas.openxmlformats.org/markup-compatibility/2006" xmlns:a14="http://schemas.microsoft.com/office/drawing/2010/main">
          <mc:Choice Requires="a14">
            <p:sp>
              <p:nvSpPr>
                <p:cNvPr id="525" name="TextBox 524">
                  <a:extLst>
                    <a:ext uri="{FF2B5EF4-FFF2-40B4-BE49-F238E27FC236}">
                      <a16:creationId xmlns:a16="http://schemas.microsoft.com/office/drawing/2014/main" id="{C49772D7-CB74-E06B-212D-4A29440BCF32}"/>
                    </a:ext>
                  </a:extLst>
                </p:cNvPr>
                <p:cNvSpPr txBox="1"/>
                <p:nvPr/>
              </p:nvSpPr>
              <p:spPr>
                <a:xfrm>
                  <a:off x="21155411" y="6934777"/>
                  <a:ext cx="607823" cy="8156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tx1"/>
                                </a:solidFill>
                                <a:latin typeface="Cambria Math" panose="02040503050406030204" pitchFamily="18" charset="0"/>
                                <a:ea typeface="Cambria Math" panose="02040503050406030204" pitchFamily="18" charset="0"/>
                              </a:rPr>
                            </m:ctrlPr>
                          </m:fPr>
                          <m:num>
                            <m:r>
                              <m:rPr>
                                <m:sty m:val="p"/>
                              </m:rPr>
                              <a:rPr lang="en-US" sz="2800">
                                <a:latin typeface="Cambria Math" panose="02040503050406030204" pitchFamily="18" charset="0"/>
                                <a:ea typeface="Cambria Math" panose="02040503050406030204" pitchFamily="18" charset="0"/>
                              </a:rPr>
                              <m:t>μ</m:t>
                            </m:r>
                          </m:num>
                          <m:den>
                            <m:rad>
                              <m:radPr>
                                <m:degHide m:val="on"/>
                                <m:ctrlPr>
                                  <a:rPr lang="en-US" sz="2800" i="1" smtClean="0">
                                    <a:solidFill>
                                      <a:schemeClr val="tx1"/>
                                    </a:solidFill>
                                    <a:latin typeface="Cambria Math" panose="02040503050406030204" pitchFamily="18" charset="0"/>
                                    <a:ea typeface="Cambria Math" panose="02040503050406030204" pitchFamily="18" charset="0"/>
                                  </a:rPr>
                                </m:ctrlPr>
                              </m:radPr>
                              <m:deg/>
                              <m:e>
                                <m:r>
                                  <a:rPr lang="en-US" sz="2800" b="0" i="1" smtClean="0">
                                    <a:solidFill>
                                      <a:schemeClr val="tx1"/>
                                    </a:solidFill>
                                    <a:latin typeface="Cambria Math" panose="02040503050406030204" pitchFamily="18" charset="0"/>
                                    <a:ea typeface="Cambria Math" panose="02040503050406030204" pitchFamily="18" charset="0"/>
                                  </a:rPr>
                                  <m:t>2</m:t>
                                </m:r>
                              </m:e>
                            </m:rad>
                          </m:den>
                        </m:f>
                      </m:oMath>
                    </m:oMathPara>
                  </a14:m>
                  <a:endParaRPr lang="en-US" sz="2800" dirty="0">
                    <a:solidFill>
                      <a:schemeClr val="tx1"/>
                    </a:solidFill>
                  </a:endParaRPr>
                </a:p>
              </p:txBody>
            </p:sp>
          </mc:Choice>
          <mc:Fallback xmlns="">
            <p:sp>
              <p:nvSpPr>
                <p:cNvPr id="525" name="TextBox 524">
                  <a:extLst>
                    <a:ext uri="{FF2B5EF4-FFF2-40B4-BE49-F238E27FC236}">
                      <a16:creationId xmlns:a16="http://schemas.microsoft.com/office/drawing/2014/main" id="{C49772D7-CB74-E06B-212D-4A29440BCF32}"/>
                    </a:ext>
                  </a:extLst>
                </p:cNvPr>
                <p:cNvSpPr txBox="1">
                  <a:spLocks noRot="1" noChangeAspect="1" noMove="1" noResize="1" noEditPoints="1" noAdjustHandles="1" noChangeArrowheads="1" noChangeShapeType="1" noTextEdit="1"/>
                </p:cNvSpPr>
                <p:nvPr/>
              </p:nvSpPr>
              <p:spPr>
                <a:xfrm>
                  <a:off x="21155411" y="6934777"/>
                  <a:ext cx="607823" cy="815673"/>
                </a:xfrm>
                <a:prstGeom prst="rect">
                  <a:avLst/>
                </a:prstGeom>
                <a:blipFill>
                  <a:blip r:embed="rId91"/>
                  <a:stretch>
                    <a:fillRect t="-1538" r="-4082"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6" name="TextBox 525">
                  <a:extLst>
                    <a:ext uri="{FF2B5EF4-FFF2-40B4-BE49-F238E27FC236}">
                      <a16:creationId xmlns:a16="http://schemas.microsoft.com/office/drawing/2014/main" id="{37054D0E-CD95-4EA8-E42C-B3DF28E53270}"/>
                    </a:ext>
                  </a:extLst>
                </p:cNvPr>
                <p:cNvSpPr txBox="1"/>
                <p:nvPr/>
              </p:nvSpPr>
              <p:spPr>
                <a:xfrm>
                  <a:off x="19957254" y="7107075"/>
                  <a:ext cx="607823" cy="8156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tx1"/>
                                </a:solidFill>
                                <a:latin typeface="Cambria Math" panose="02040503050406030204" pitchFamily="18" charset="0"/>
                                <a:ea typeface="Cambria Math" panose="02040503050406030204" pitchFamily="18" charset="0"/>
                              </a:rPr>
                            </m:ctrlPr>
                          </m:fPr>
                          <m:num>
                            <m:r>
                              <m:rPr>
                                <m:sty m:val="p"/>
                              </m:rPr>
                              <a:rPr lang="en-US" sz="2800">
                                <a:latin typeface="Cambria Math" panose="02040503050406030204" pitchFamily="18" charset="0"/>
                                <a:ea typeface="Cambria Math" panose="02040503050406030204" pitchFamily="18" charset="0"/>
                              </a:rPr>
                              <m:t>μ</m:t>
                            </m:r>
                          </m:num>
                          <m:den>
                            <m:rad>
                              <m:radPr>
                                <m:degHide m:val="on"/>
                                <m:ctrlPr>
                                  <a:rPr lang="en-US" sz="2800" i="1" smtClean="0">
                                    <a:solidFill>
                                      <a:schemeClr val="tx1"/>
                                    </a:solidFill>
                                    <a:latin typeface="Cambria Math" panose="02040503050406030204" pitchFamily="18" charset="0"/>
                                    <a:ea typeface="Cambria Math" panose="02040503050406030204" pitchFamily="18" charset="0"/>
                                  </a:rPr>
                                </m:ctrlPr>
                              </m:radPr>
                              <m:deg/>
                              <m:e>
                                <m:r>
                                  <a:rPr lang="en-US" sz="2800" b="0" i="1" smtClean="0">
                                    <a:solidFill>
                                      <a:schemeClr val="tx1"/>
                                    </a:solidFill>
                                    <a:latin typeface="Cambria Math" panose="02040503050406030204" pitchFamily="18" charset="0"/>
                                    <a:ea typeface="Cambria Math" panose="02040503050406030204" pitchFamily="18" charset="0"/>
                                  </a:rPr>
                                  <m:t>2</m:t>
                                </m:r>
                              </m:e>
                            </m:rad>
                          </m:den>
                        </m:f>
                      </m:oMath>
                    </m:oMathPara>
                  </a14:m>
                  <a:endParaRPr lang="en-US" sz="2800" dirty="0">
                    <a:solidFill>
                      <a:schemeClr val="tx1"/>
                    </a:solidFill>
                  </a:endParaRPr>
                </a:p>
              </p:txBody>
            </p:sp>
          </mc:Choice>
          <mc:Fallback xmlns="">
            <p:sp>
              <p:nvSpPr>
                <p:cNvPr id="526" name="TextBox 525">
                  <a:extLst>
                    <a:ext uri="{FF2B5EF4-FFF2-40B4-BE49-F238E27FC236}">
                      <a16:creationId xmlns:a16="http://schemas.microsoft.com/office/drawing/2014/main" id="{37054D0E-CD95-4EA8-E42C-B3DF28E53270}"/>
                    </a:ext>
                  </a:extLst>
                </p:cNvPr>
                <p:cNvSpPr txBox="1">
                  <a:spLocks noRot="1" noChangeAspect="1" noMove="1" noResize="1" noEditPoints="1" noAdjustHandles="1" noChangeArrowheads="1" noChangeShapeType="1" noTextEdit="1"/>
                </p:cNvSpPr>
                <p:nvPr/>
              </p:nvSpPr>
              <p:spPr>
                <a:xfrm>
                  <a:off x="19957254" y="7107075"/>
                  <a:ext cx="607823" cy="815673"/>
                </a:xfrm>
                <a:prstGeom prst="rect">
                  <a:avLst/>
                </a:prstGeom>
                <a:blipFill>
                  <a:blip r:embed="rId92"/>
                  <a:stretch>
                    <a:fillRect t="-3125" r="-4082"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7" name="TextBox 526">
                  <a:extLst>
                    <a:ext uri="{FF2B5EF4-FFF2-40B4-BE49-F238E27FC236}">
                      <a16:creationId xmlns:a16="http://schemas.microsoft.com/office/drawing/2014/main" id="{2EBA6502-16F6-FA1F-081C-0CA449E1B608}"/>
                    </a:ext>
                  </a:extLst>
                </p:cNvPr>
                <p:cNvSpPr txBox="1"/>
                <p:nvPr/>
              </p:nvSpPr>
              <p:spPr>
                <a:xfrm>
                  <a:off x="19959417" y="5903141"/>
                  <a:ext cx="607823" cy="8156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tx1"/>
                                </a:solidFill>
                                <a:latin typeface="Cambria Math" panose="02040503050406030204" pitchFamily="18" charset="0"/>
                                <a:ea typeface="Cambria Math" panose="02040503050406030204" pitchFamily="18" charset="0"/>
                              </a:rPr>
                            </m:ctrlPr>
                          </m:fPr>
                          <m:num>
                            <m:r>
                              <m:rPr>
                                <m:sty m:val="p"/>
                              </m:rPr>
                              <a:rPr lang="en-US" sz="2800">
                                <a:latin typeface="Cambria Math" panose="02040503050406030204" pitchFamily="18" charset="0"/>
                                <a:ea typeface="Cambria Math" panose="02040503050406030204" pitchFamily="18" charset="0"/>
                              </a:rPr>
                              <m:t>μ</m:t>
                            </m:r>
                          </m:num>
                          <m:den>
                            <m:rad>
                              <m:radPr>
                                <m:degHide m:val="on"/>
                                <m:ctrlPr>
                                  <a:rPr lang="en-US" sz="2800" i="1" smtClean="0">
                                    <a:solidFill>
                                      <a:schemeClr val="tx1"/>
                                    </a:solidFill>
                                    <a:latin typeface="Cambria Math" panose="02040503050406030204" pitchFamily="18" charset="0"/>
                                    <a:ea typeface="Cambria Math" panose="02040503050406030204" pitchFamily="18" charset="0"/>
                                  </a:rPr>
                                </m:ctrlPr>
                              </m:radPr>
                              <m:deg/>
                              <m:e>
                                <m:r>
                                  <a:rPr lang="en-US" sz="2800" b="0" i="1" smtClean="0">
                                    <a:solidFill>
                                      <a:schemeClr val="tx1"/>
                                    </a:solidFill>
                                    <a:latin typeface="Cambria Math" panose="02040503050406030204" pitchFamily="18" charset="0"/>
                                    <a:ea typeface="Cambria Math" panose="02040503050406030204" pitchFamily="18" charset="0"/>
                                  </a:rPr>
                                  <m:t>2</m:t>
                                </m:r>
                              </m:e>
                            </m:rad>
                          </m:den>
                        </m:f>
                      </m:oMath>
                    </m:oMathPara>
                  </a14:m>
                  <a:endParaRPr lang="en-US" sz="2800" dirty="0">
                    <a:solidFill>
                      <a:schemeClr val="tx1"/>
                    </a:solidFill>
                  </a:endParaRPr>
                </a:p>
              </p:txBody>
            </p:sp>
          </mc:Choice>
          <mc:Fallback xmlns="">
            <p:sp>
              <p:nvSpPr>
                <p:cNvPr id="527" name="TextBox 526">
                  <a:extLst>
                    <a:ext uri="{FF2B5EF4-FFF2-40B4-BE49-F238E27FC236}">
                      <a16:creationId xmlns:a16="http://schemas.microsoft.com/office/drawing/2014/main" id="{2EBA6502-16F6-FA1F-081C-0CA449E1B608}"/>
                    </a:ext>
                  </a:extLst>
                </p:cNvPr>
                <p:cNvSpPr txBox="1">
                  <a:spLocks noRot="1" noChangeAspect="1" noMove="1" noResize="1" noEditPoints="1" noAdjustHandles="1" noChangeArrowheads="1" noChangeShapeType="1" noTextEdit="1"/>
                </p:cNvSpPr>
                <p:nvPr/>
              </p:nvSpPr>
              <p:spPr>
                <a:xfrm>
                  <a:off x="19959417" y="5903141"/>
                  <a:ext cx="607823" cy="815673"/>
                </a:xfrm>
                <a:prstGeom prst="rect">
                  <a:avLst/>
                </a:prstGeom>
                <a:blipFill>
                  <a:blip r:embed="rId93"/>
                  <a:stretch>
                    <a:fillRect r="-4082" b="-10606"/>
                  </a:stretch>
                </a:blipFill>
              </p:spPr>
              <p:txBody>
                <a:bodyPr/>
                <a:lstStyle/>
                <a:p>
                  <a:r>
                    <a:rPr lang="en-US">
                      <a:noFill/>
                    </a:rPr>
                    <a:t> </a:t>
                  </a:r>
                </a:p>
              </p:txBody>
            </p:sp>
          </mc:Fallback>
        </mc:AlternateContent>
      </p:grpSp>
      <p:grpSp>
        <p:nvGrpSpPr>
          <p:cNvPr id="533" name="Group 532">
            <a:extLst>
              <a:ext uri="{FF2B5EF4-FFF2-40B4-BE49-F238E27FC236}">
                <a16:creationId xmlns:a16="http://schemas.microsoft.com/office/drawing/2014/main" id="{8872D658-54E4-71AB-C9B4-2EDA0240F622}"/>
              </a:ext>
            </a:extLst>
          </p:cNvPr>
          <p:cNvGrpSpPr/>
          <p:nvPr/>
        </p:nvGrpSpPr>
        <p:grpSpPr>
          <a:xfrm>
            <a:off x="16062166" y="5143038"/>
            <a:ext cx="2642324" cy="2191287"/>
            <a:chOff x="16182304" y="5457130"/>
            <a:chExt cx="2642324" cy="2191287"/>
          </a:xfrm>
        </p:grpSpPr>
        <p:sp>
          <p:nvSpPr>
            <p:cNvPr id="529" name="Freeform 528">
              <a:extLst>
                <a:ext uri="{FF2B5EF4-FFF2-40B4-BE49-F238E27FC236}">
                  <a16:creationId xmlns:a16="http://schemas.microsoft.com/office/drawing/2014/main" id="{C8EB4C38-7AEC-F2BB-54A7-8F0E01853568}"/>
                </a:ext>
              </a:extLst>
            </p:cNvPr>
            <p:cNvSpPr/>
            <p:nvPr/>
          </p:nvSpPr>
          <p:spPr>
            <a:xfrm>
              <a:off x="18212526" y="6302316"/>
              <a:ext cx="178504" cy="793226"/>
            </a:xfrm>
            <a:custGeom>
              <a:avLst/>
              <a:gdLst>
                <a:gd name="connsiteX0" fmla="*/ 152436 w 225946"/>
                <a:gd name="connsiteY0" fmla="*/ 0 h 475488"/>
                <a:gd name="connsiteX1" fmla="*/ 158532 w 225946"/>
                <a:gd name="connsiteY1" fmla="*/ 152400 h 475488"/>
                <a:gd name="connsiteX2" fmla="*/ 54900 w 225946"/>
                <a:gd name="connsiteY2" fmla="*/ 176784 h 475488"/>
                <a:gd name="connsiteX3" fmla="*/ 225588 w 225946"/>
                <a:gd name="connsiteY3" fmla="*/ 219456 h 475488"/>
                <a:gd name="connsiteX4" fmla="*/ 36 w 225946"/>
                <a:gd name="connsiteY4" fmla="*/ 256032 h 475488"/>
                <a:gd name="connsiteX5" fmla="*/ 207300 w 225946"/>
                <a:gd name="connsiteY5" fmla="*/ 286512 h 475488"/>
                <a:gd name="connsiteX6" fmla="*/ 121956 w 225946"/>
                <a:gd name="connsiteY6" fmla="*/ 329184 h 475488"/>
                <a:gd name="connsiteX7" fmla="*/ 121956 w 225946"/>
                <a:gd name="connsiteY7"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46" h="475488">
                  <a:moveTo>
                    <a:pt x="152436" y="0"/>
                  </a:moveTo>
                  <a:cubicBezTo>
                    <a:pt x="163612" y="61468"/>
                    <a:pt x="174788" y="122936"/>
                    <a:pt x="158532" y="152400"/>
                  </a:cubicBezTo>
                  <a:cubicBezTo>
                    <a:pt x="142276" y="181864"/>
                    <a:pt x="43724" y="165608"/>
                    <a:pt x="54900" y="176784"/>
                  </a:cubicBezTo>
                  <a:cubicBezTo>
                    <a:pt x="66076" y="187960"/>
                    <a:pt x="234732" y="206248"/>
                    <a:pt x="225588" y="219456"/>
                  </a:cubicBezTo>
                  <a:cubicBezTo>
                    <a:pt x="216444" y="232664"/>
                    <a:pt x="3084" y="244856"/>
                    <a:pt x="36" y="256032"/>
                  </a:cubicBezTo>
                  <a:cubicBezTo>
                    <a:pt x="-3012" y="267208"/>
                    <a:pt x="186980" y="274320"/>
                    <a:pt x="207300" y="286512"/>
                  </a:cubicBezTo>
                  <a:cubicBezTo>
                    <a:pt x="227620" y="298704"/>
                    <a:pt x="136180" y="297688"/>
                    <a:pt x="121956" y="329184"/>
                  </a:cubicBezTo>
                  <a:cubicBezTo>
                    <a:pt x="107732" y="360680"/>
                    <a:pt x="114844" y="418084"/>
                    <a:pt x="121956" y="475488"/>
                  </a:cubicBezTo>
                </a:path>
              </a:pathLst>
            </a:custGeom>
            <a:noFill/>
            <a:ln w="38100">
              <a:solidFill>
                <a:srgbClr val="00D0D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2" name="Group 531">
              <a:extLst>
                <a:ext uri="{FF2B5EF4-FFF2-40B4-BE49-F238E27FC236}">
                  <a16:creationId xmlns:a16="http://schemas.microsoft.com/office/drawing/2014/main" id="{4AB25B82-B82E-C14B-F123-235488B3834D}"/>
                </a:ext>
              </a:extLst>
            </p:cNvPr>
            <p:cNvGrpSpPr/>
            <p:nvPr/>
          </p:nvGrpSpPr>
          <p:grpSpPr>
            <a:xfrm>
              <a:off x="16182304" y="5457130"/>
              <a:ext cx="2642324" cy="2191287"/>
              <a:chOff x="16162006" y="5457130"/>
              <a:chExt cx="2642324" cy="2191287"/>
            </a:xfrm>
          </p:grpSpPr>
          <p:grpSp>
            <p:nvGrpSpPr>
              <p:cNvPr id="315" name="Group 314">
                <a:extLst>
                  <a:ext uri="{FF2B5EF4-FFF2-40B4-BE49-F238E27FC236}">
                    <a16:creationId xmlns:a16="http://schemas.microsoft.com/office/drawing/2014/main" id="{E7C0BC48-650A-027D-4AC1-3A2C32B1E2ED}"/>
                  </a:ext>
                </a:extLst>
              </p:cNvPr>
              <p:cNvGrpSpPr/>
              <p:nvPr/>
            </p:nvGrpSpPr>
            <p:grpSpPr>
              <a:xfrm>
                <a:off x="16162006" y="6296635"/>
                <a:ext cx="651678" cy="810362"/>
                <a:chOff x="8714550" y="8759310"/>
                <a:chExt cx="651678" cy="810362"/>
              </a:xfrm>
            </p:grpSpPr>
            <p:sp>
              <p:nvSpPr>
                <p:cNvPr id="316" name="Right Arrow 315">
                  <a:extLst>
                    <a:ext uri="{FF2B5EF4-FFF2-40B4-BE49-F238E27FC236}">
                      <a16:creationId xmlns:a16="http://schemas.microsoft.com/office/drawing/2014/main" id="{DA46E0D5-04E2-4FDE-CFD1-65662DA603BC}"/>
                    </a:ext>
                  </a:extLst>
                </p:cNvPr>
                <p:cNvSpPr/>
                <p:nvPr/>
              </p:nvSpPr>
              <p:spPr>
                <a:xfrm rot="16200000">
                  <a:off x="8915515" y="9118958"/>
                  <a:ext cx="810362" cy="910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84" name="TextBox 383">
                  <a:extLst>
                    <a:ext uri="{FF2B5EF4-FFF2-40B4-BE49-F238E27FC236}">
                      <a16:creationId xmlns:a16="http://schemas.microsoft.com/office/drawing/2014/main" id="{0266382E-8BB5-352E-8623-67AC29700826}"/>
                    </a:ext>
                  </a:extLst>
                </p:cNvPr>
                <p:cNvSpPr txBox="1"/>
                <p:nvPr/>
              </p:nvSpPr>
              <p:spPr>
                <a:xfrm>
                  <a:off x="8714550" y="8941592"/>
                  <a:ext cx="65" cy="430887"/>
                </a:xfrm>
                <a:prstGeom prst="rect">
                  <a:avLst/>
                </a:prstGeom>
                <a:noFill/>
              </p:spPr>
              <p:txBody>
                <a:bodyPr wrap="none" lIns="0" tIns="0" rIns="0" bIns="0" rtlCol="0">
                  <a:spAutoFit/>
                </a:bodyPr>
                <a:lstStyle/>
                <a:p>
                  <a:endParaRPr lang="en-US" sz="2800" dirty="0">
                    <a:solidFill>
                      <a:schemeClr val="accent2"/>
                    </a:solidFill>
                  </a:endParaRPr>
                </a:p>
              </p:txBody>
            </p:sp>
          </p:grpSp>
          <p:grpSp>
            <p:nvGrpSpPr>
              <p:cNvPr id="531" name="Group 530">
                <a:extLst>
                  <a:ext uri="{FF2B5EF4-FFF2-40B4-BE49-F238E27FC236}">
                    <a16:creationId xmlns:a16="http://schemas.microsoft.com/office/drawing/2014/main" id="{86533977-4104-3060-A8CA-61D4051A5DED}"/>
                  </a:ext>
                </a:extLst>
              </p:cNvPr>
              <p:cNvGrpSpPr/>
              <p:nvPr/>
            </p:nvGrpSpPr>
            <p:grpSpPr>
              <a:xfrm>
                <a:off x="16253672" y="5457130"/>
                <a:ext cx="2550658" cy="2191287"/>
                <a:chOff x="16253672" y="5457130"/>
                <a:chExt cx="2550658" cy="2191287"/>
              </a:xfrm>
            </p:grpSpPr>
            <p:grpSp>
              <p:nvGrpSpPr>
                <p:cNvPr id="314" name="Group 313">
                  <a:extLst>
                    <a:ext uri="{FF2B5EF4-FFF2-40B4-BE49-F238E27FC236}">
                      <a16:creationId xmlns:a16="http://schemas.microsoft.com/office/drawing/2014/main" id="{CBE24404-D9F6-B950-6FE0-ACD5FCEE4CE2}"/>
                    </a:ext>
                  </a:extLst>
                </p:cNvPr>
                <p:cNvGrpSpPr/>
                <p:nvPr/>
              </p:nvGrpSpPr>
              <p:grpSpPr>
                <a:xfrm>
                  <a:off x="16253672" y="5457130"/>
                  <a:ext cx="2550658" cy="2191287"/>
                  <a:chOff x="10371623" y="7997314"/>
                  <a:chExt cx="2550658" cy="2191287"/>
                </a:xfrm>
              </p:grpSpPr>
              <p:grpSp>
                <p:nvGrpSpPr>
                  <p:cNvPr id="385" name="Group 384">
                    <a:extLst>
                      <a:ext uri="{FF2B5EF4-FFF2-40B4-BE49-F238E27FC236}">
                        <a16:creationId xmlns:a16="http://schemas.microsoft.com/office/drawing/2014/main" id="{9BFF70C6-B15C-CE97-B8FD-D3423889F4C0}"/>
                      </a:ext>
                    </a:extLst>
                  </p:cNvPr>
                  <p:cNvGrpSpPr/>
                  <p:nvPr/>
                </p:nvGrpSpPr>
                <p:grpSpPr>
                  <a:xfrm>
                    <a:off x="10371623" y="8265593"/>
                    <a:ext cx="1041292" cy="1917722"/>
                    <a:chOff x="10371623" y="8265593"/>
                    <a:chExt cx="1041292" cy="1917722"/>
                  </a:xfrm>
                </p:grpSpPr>
                <p:grpSp>
                  <p:nvGrpSpPr>
                    <p:cNvPr id="395" name="Group 394">
                      <a:extLst>
                        <a:ext uri="{FF2B5EF4-FFF2-40B4-BE49-F238E27FC236}">
                          <a16:creationId xmlns:a16="http://schemas.microsoft.com/office/drawing/2014/main" id="{D9DF1E4F-4252-A7E6-A50F-2F60898FEABA}"/>
                        </a:ext>
                      </a:extLst>
                    </p:cNvPr>
                    <p:cNvGrpSpPr/>
                    <p:nvPr/>
                  </p:nvGrpSpPr>
                  <p:grpSpPr>
                    <a:xfrm>
                      <a:off x="10371623" y="8702921"/>
                      <a:ext cx="1041292" cy="1074221"/>
                      <a:chOff x="1052028" y="804672"/>
                      <a:chExt cx="543415" cy="606987"/>
                    </a:xfrm>
                  </p:grpSpPr>
                  <p:sp>
                    <p:nvSpPr>
                      <p:cNvPr id="398" name="Rectangle 397">
                        <a:extLst>
                          <a:ext uri="{FF2B5EF4-FFF2-40B4-BE49-F238E27FC236}">
                            <a16:creationId xmlns:a16="http://schemas.microsoft.com/office/drawing/2014/main" id="{64135FD1-EC62-1D4E-CB3F-C82D33A55967}"/>
                          </a:ext>
                        </a:extLst>
                      </p:cNvPr>
                      <p:cNvSpPr/>
                      <p:nvPr/>
                    </p:nvSpPr>
                    <p:spPr>
                      <a:xfrm>
                        <a:off x="1052028" y="804672"/>
                        <a:ext cx="543415" cy="62702"/>
                      </a:xfrm>
                      <a:prstGeom prst="rect">
                        <a:avLst/>
                      </a:prstGeom>
                      <a:solidFill>
                        <a:srgbClr val="ED5253"/>
                      </a:solidFill>
                      <a:ln>
                        <a:solidFill>
                          <a:srgbClr val="ED5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99" name="Rectangle 398">
                        <a:extLst>
                          <a:ext uri="{FF2B5EF4-FFF2-40B4-BE49-F238E27FC236}">
                            <a16:creationId xmlns:a16="http://schemas.microsoft.com/office/drawing/2014/main" id="{BEB7FE31-4029-35D9-3F98-B45B64CFA2F9}"/>
                          </a:ext>
                        </a:extLst>
                      </p:cNvPr>
                      <p:cNvSpPr/>
                      <p:nvPr/>
                    </p:nvSpPr>
                    <p:spPr>
                      <a:xfrm>
                        <a:off x="1052028" y="1348957"/>
                        <a:ext cx="543415" cy="62702"/>
                      </a:xfrm>
                      <a:prstGeom prst="rect">
                        <a:avLst/>
                      </a:prstGeom>
                      <a:solidFill>
                        <a:srgbClr val="ED5253"/>
                      </a:solidFill>
                      <a:ln>
                        <a:solidFill>
                          <a:srgbClr val="ED5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mc:AlternateContent xmlns:mc="http://schemas.openxmlformats.org/markup-compatibility/2006" xmlns:a14="http://schemas.microsoft.com/office/drawing/2010/main">
                  <mc:Choice Requires="a14">
                    <p:sp>
                      <p:nvSpPr>
                        <p:cNvPr id="396" name="TextBox 395">
                          <a:extLst>
                            <a:ext uri="{FF2B5EF4-FFF2-40B4-BE49-F238E27FC236}">
                              <a16:creationId xmlns:a16="http://schemas.microsoft.com/office/drawing/2014/main" id="{A97B7F09-6B95-2906-B754-80F831C02385}"/>
                            </a:ext>
                          </a:extLst>
                        </p:cNvPr>
                        <p:cNvSpPr txBox="1"/>
                        <p:nvPr/>
                      </p:nvSpPr>
                      <p:spPr>
                        <a:xfrm>
                          <a:off x="10710319" y="9752428"/>
                          <a:ext cx="35398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g</m:t>
                                    </m:r>
                                  </m:e>
                                </m:d>
                              </m:oMath>
                            </m:oMathPara>
                          </a14:m>
                          <a:endParaRPr lang="en-US" sz="2800" dirty="0"/>
                        </a:p>
                      </p:txBody>
                    </p:sp>
                  </mc:Choice>
                  <mc:Fallback xmlns="">
                    <p:sp>
                      <p:nvSpPr>
                        <p:cNvPr id="396" name="TextBox 395">
                          <a:extLst>
                            <a:ext uri="{FF2B5EF4-FFF2-40B4-BE49-F238E27FC236}">
                              <a16:creationId xmlns:a16="http://schemas.microsoft.com/office/drawing/2014/main" id="{A97B7F09-6B95-2906-B754-80F831C02385}"/>
                            </a:ext>
                          </a:extLst>
                        </p:cNvPr>
                        <p:cNvSpPr txBox="1">
                          <a:spLocks noRot="1" noChangeAspect="1" noMove="1" noResize="1" noEditPoints="1" noAdjustHandles="1" noChangeArrowheads="1" noChangeShapeType="1" noTextEdit="1"/>
                        </p:cNvSpPr>
                        <p:nvPr/>
                      </p:nvSpPr>
                      <p:spPr>
                        <a:xfrm>
                          <a:off x="10710319" y="9752428"/>
                          <a:ext cx="353984" cy="430887"/>
                        </a:xfrm>
                        <a:prstGeom prst="rect">
                          <a:avLst/>
                        </a:prstGeom>
                        <a:blipFill>
                          <a:blip r:embed="rId94"/>
                          <a:stretch>
                            <a:fillRect l="-100000" t="-179412" r="-162069" b="-26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7" name="TextBox 396">
                          <a:extLst>
                            <a:ext uri="{FF2B5EF4-FFF2-40B4-BE49-F238E27FC236}">
                              <a16:creationId xmlns:a16="http://schemas.microsoft.com/office/drawing/2014/main" id="{DB15027C-14E5-B51F-1DF5-586C84B2C3EC}"/>
                            </a:ext>
                          </a:extLst>
                        </p:cNvPr>
                        <p:cNvSpPr txBox="1"/>
                        <p:nvPr/>
                      </p:nvSpPr>
                      <p:spPr>
                        <a:xfrm>
                          <a:off x="10649383" y="8265593"/>
                          <a:ext cx="4993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e</m:t>
                                    </m:r>
                                  </m:e>
                                </m:d>
                              </m:oMath>
                            </m:oMathPara>
                          </a14:m>
                          <a:endParaRPr lang="en-US" sz="2800" dirty="0"/>
                        </a:p>
                      </p:txBody>
                    </p:sp>
                  </mc:Choice>
                  <mc:Fallback xmlns="">
                    <p:sp>
                      <p:nvSpPr>
                        <p:cNvPr id="397" name="TextBox 396">
                          <a:extLst>
                            <a:ext uri="{FF2B5EF4-FFF2-40B4-BE49-F238E27FC236}">
                              <a16:creationId xmlns:a16="http://schemas.microsoft.com/office/drawing/2014/main" id="{DB15027C-14E5-B51F-1DF5-586C84B2C3EC}"/>
                            </a:ext>
                          </a:extLst>
                        </p:cNvPr>
                        <p:cNvSpPr txBox="1">
                          <a:spLocks noRot="1" noChangeAspect="1" noMove="1" noResize="1" noEditPoints="1" noAdjustHandles="1" noChangeArrowheads="1" noChangeShapeType="1" noTextEdit="1"/>
                        </p:cNvSpPr>
                        <p:nvPr/>
                      </p:nvSpPr>
                      <p:spPr>
                        <a:xfrm>
                          <a:off x="10649383" y="8265593"/>
                          <a:ext cx="499367" cy="430887"/>
                        </a:xfrm>
                        <a:prstGeom prst="rect">
                          <a:avLst/>
                        </a:prstGeom>
                        <a:blipFill>
                          <a:blip r:embed="rId95"/>
                          <a:stretch>
                            <a:fillRect l="-65000" t="-179412" r="-97500" b="-261765"/>
                          </a:stretch>
                        </a:blipFill>
                      </p:spPr>
                      <p:txBody>
                        <a:bodyPr/>
                        <a:lstStyle/>
                        <a:p>
                          <a:r>
                            <a:rPr lang="en-US">
                              <a:noFill/>
                            </a:rPr>
                            <a:t> </a:t>
                          </a:r>
                        </a:p>
                      </p:txBody>
                    </p:sp>
                  </mc:Fallback>
                </mc:AlternateContent>
              </p:grpSp>
              <p:grpSp>
                <p:nvGrpSpPr>
                  <p:cNvPr id="386" name="Group 385">
                    <a:extLst>
                      <a:ext uri="{FF2B5EF4-FFF2-40B4-BE49-F238E27FC236}">
                        <a16:creationId xmlns:a16="http://schemas.microsoft.com/office/drawing/2014/main" id="{E73D9660-E6BB-BE36-B312-B923E15012E0}"/>
                      </a:ext>
                    </a:extLst>
                  </p:cNvPr>
                  <p:cNvGrpSpPr/>
                  <p:nvPr/>
                </p:nvGrpSpPr>
                <p:grpSpPr>
                  <a:xfrm>
                    <a:off x="11364667" y="7997314"/>
                    <a:ext cx="598765" cy="676699"/>
                    <a:chOff x="11364667" y="7997314"/>
                    <a:chExt cx="598765" cy="676699"/>
                  </a:xfrm>
                </p:grpSpPr>
                <p:sp>
                  <p:nvSpPr>
                    <p:cNvPr id="393" name="Freeform 392">
                      <a:extLst>
                        <a:ext uri="{FF2B5EF4-FFF2-40B4-BE49-F238E27FC236}">
                          <a16:creationId xmlns:a16="http://schemas.microsoft.com/office/drawing/2014/main" id="{EA5C875B-39A4-BEBF-E4C5-E2CD82CC2D22}"/>
                        </a:ext>
                      </a:extLst>
                    </p:cNvPr>
                    <p:cNvSpPr/>
                    <p:nvPr/>
                  </p:nvSpPr>
                  <p:spPr>
                    <a:xfrm>
                      <a:off x="11364667" y="8448822"/>
                      <a:ext cx="569671" cy="225191"/>
                    </a:xfrm>
                    <a:custGeom>
                      <a:avLst/>
                      <a:gdLst>
                        <a:gd name="connsiteX0" fmla="*/ 0 w 242761"/>
                        <a:gd name="connsiteY0" fmla="*/ 242868 h 242868"/>
                        <a:gd name="connsiteX1" fmla="*/ 105197 w 242761"/>
                        <a:gd name="connsiteY1" fmla="*/ 107 h 242868"/>
                        <a:gd name="connsiteX2" fmla="*/ 242761 w 242761"/>
                        <a:gd name="connsiteY2" fmla="*/ 218592 h 242868"/>
                        <a:gd name="connsiteX0" fmla="*/ 0 w 242761"/>
                        <a:gd name="connsiteY0" fmla="*/ 197602 h 197602"/>
                        <a:gd name="connsiteX1" fmla="*/ 117897 w 242761"/>
                        <a:gd name="connsiteY1" fmla="*/ 177 h 197602"/>
                        <a:gd name="connsiteX2" fmla="*/ 242761 w 242761"/>
                        <a:gd name="connsiteY2" fmla="*/ 173326 h 197602"/>
                      </a:gdLst>
                      <a:ahLst/>
                      <a:cxnLst>
                        <a:cxn ang="0">
                          <a:pos x="connsiteX0" y="connsiteY0"/>
                        </a:cxn>
                        <a:cxn ang="0">
                          <a:pos x="connsiteX1" y="connsiteY1"/>
                        </a:cxn>
                        <a:cxn ang="0">
                          <a:pos x="connsiteX2" y="connsiteY2"/>
                        </a:cxn>
                      </a:cxnLst>
                      <a:rect l="l" t="t" r="r" b="b"/>
                      <a:pathLst>
                        <a:path w="242761" h="197602">
                          <a:moveTo>
                            <a:pt x="0" y="197602"/>
                          </a:moveTo>
                          <a:cubicBezTo>
                            <a:pt x="32368" y="78244"/>
                            <a:pt x="77437" y="4223"/>
                            <a:pt x="117897" y="177"/>
                          </a:cubicBezTo>
                          <a:cubicBezTo>
                            <a:pt x="158357" y="-3869"/>
                            <a:pt x="194209" y="62060"/>
                            <a:pt x="242761" y="173326"/>
                          </a:cubicBezTo>
                        </a:path>
                      </a:pathLst>
                    </a:custGeom>
                    <a:noFill/>
                    <a:ln w="41275">
                      <a:solidFill>
                        <a:srgbClr val="FFC000"/>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00B050"/>
                        </a:solidFill>
                        <a:highlight>
                          <a:srgbClr val="00FF00"/>
                        </a:highlight>
                      </a:endParaRPr>
                    </a:p>
                  </p:txBody>
                </p:sp>
                <mc:AlternateContent xmlns:mc="http://schemas.openxmlformats.org/markup-compatibility/2006" xmlns:a14="http://schemas.microsoft.com/office/drawing/2010/main">
                  <mc:Choice Requires="a14">
                    <p:sp>
                      <p:nvSpPr>
                        <p:cNvPr id="394" name="TextBox 393">
                          <a:extLst>
                            <a:ext uri="{FF2B5EF4-FFF2-40B4-BE49-F238E27FC236}">
                              <a16:creationId xmlns:a16="http://schemas.microsoft.com/office/drawing/2014/main" id="{F672D713-EADA-4FEC-EC8A-843EBD36F0BB}"/>
                            </a:ext>
                          </a:extLst>
                        </p:cNvPr>
                        <p:cNvSpPr txBox="1"/>
                        <p:nvPr/>
                      </p:nvSpPr>
                      <p:spPr>
                        <a:xfrm>
                          <a:off x="11518117" y="7997314"/>
                          <a:ext cx="4453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C000"/>
                                        </a:solidFill>
                                        <a:latin typeface="Cambria Math" panose="02040503050406030204" pitchFamily="18" charset="0"/>
                                      </a:rPr>
                                    </m:ctrlPr>
                                  </m:sSubPr>
                                  <m:e>
                                    <m:r>
                                      <a:rPr lang="en-US" sz="2800" i="1">
                                        <a:solidFill>
                                          <a:srgbClr val="FFC000"/>
                                        </a:solidFill>
                                        <a:latin typeface="Cambria Math" panose="02040503050406030204" pitchFamily="18" charset="0"/>
                                      </a:rPr>
                                      <m:t>𝑔</m:t>
                                    </m:r>
                                  </m:e>
                                  <m:sub>
                                    <m:r>
                                      <a:rPr lang="en-US" sz="2800" i="1">
                                        <a:solidFill>
                                          <a:srgbClr val="FFC000"/>
                                        </a:solidFill>
                                        <a:latin typeface="Cambria Math" panose="02040503050406030204" pitchFamily="18" charset="0"/>
                                      </a:rPr>
                                      <m:t>𝑐</m:t>
                                    </m:r>
                                  </m:sub>
                                </m:sSub>
                              </m:oMath>
                            </m:oMathPara>
                          </a14:m>
                          <a:endParaRPr lang="en-US" sz="2800" dirty="0">
                            <a:solidFill>
                              <a:schemeClr val="accent2"/>
                            </a:solidFill>
                          </a:endParaRPr>
                        </a:p>
                      </p:txBody>
                    </p:sp>
                  </mc:Choice>
                  <mc:Fallback xmlns="">
                    <p:sp>
                      <p:nvSpPr>
                        <p:cNvPr id="394" name="TextBox 393">
                          <a:extLst>
                            <a:ext uri="{FF2B5EF4-FFF2-40B4-BE49-F238E27FC236}">
                              <a16:creationId xmlns:a16="http://schemas.microsoft.com/office/drawing/2014/main" id="{F672D713-EADA-4FEC-EC8A-843EBD36F0BB}"/>
                            </a:ext>
                          </a:extLst>
                        </p:cNvPr>
                        <p:cNvSpPr txBox="1">
                          <a:spLocks noRot="1" noChangeAspect="1" noMove="1" noResize="1" noEditPoints="1" noAdjustHandles="1" noChangeArrowheads="1" noChangeShapeType="1" noTextEdit="1"/>
                        </p:cNvSpPr>
                        <p:nvPr/>
                      </p:nvSpPr>
                      <p:spPr>
                        <a:xfrm>
                          <a:off x="11518117" y="7997314"/>
                          <a:ext cx="445315" cy="430887"/>
                        </a:xfrm>
                        <a:prstGeom prst="rect">
                          <a:avLst/>
                        </a:prstGeom>
                        <a:blipFill>
                          <a:blip r:embed="rId96"/>
                          <a:stretch>
                            <a:fillRect l="-16667" b="-23529"/>
                          </a:stretch>
                        </a:blipFill>
                      </p:spPr>
                      <p:txBody>
                        <a:bodyPr/>
                        <a:lstStyle/>
                        <a:p>
                          <a:r>
                            <a:rPr lang="en-US">
                              <a:noFill/>
                            </a:rPr>
                            <a:t> </a:t>
                          </a:r>
                        </a:p>
                      </p:txBody>
                    </p:sp>
                  </mc:Fallback>
                </mc:AlternateContent>
              </p:grpSp>
              <p:grpSp>
                <p:nvGrpSpPr>
                  <p:cNvPr id="387" name="Group 386">
                    <a:extLst>
                      <a:ext uri="{FF2B5EF4-FFF2-40B4-BE49-F238E27FC236}">
                        <a16:creationId xmlns:a16="http://schemas.microsoft.com/office/drawing/2014/main" id="{02BDAAEC-4018-D1D7-9AA7-3049B2E92514}"/>
                      </a:ext>
                    </a:extLst>
                  </p:cNvPr>
                  <p:cNvGrpSpPr/>
                  <p:nvPr/>
                </p:nvGrpSpPr>
                <p:grpSpPr>
                  <a:xfrm>
                    <a:off x="11880989" y="8225710"/>
                    <a:ext cx="1041292" cy="1962891"/>
                    <a:chOff x="11880989" y="8225710"/>
                    <a:chExt cx="1041292" cy="1962891"/>
                  </a:xfrm>
                </p:grpSpPr>
                <p:grpSp>
                  <p:nvGrpSpPr>
                    <p:cNvPr id="388" name="Group 387">
                      <a:extLst>
                        <a:ext uri="{FF2B5EF4-FFF2-40B4-BE49-F238E27FC236}">
                          <a16:creationId xmlns:a16="http://schemas.microsoft.com/office/drawing/2014/main" id="{D4012FA8-ED57-2481-F7B4-4B24E42B7E76}"/>
                        </a:ext>
                      </a:extLst>
                    </p:cNvPr>
                    <p:cNvGrpSpPr/>
                    <p:nvPr/>
                  </p:nvGrpSpPr>
                  <p:grpSpPr>
                    <a:xfrm>
                      <a:off x="11880989" y="8692416"/>
                      <a:ext cx="1041292" cy="1074221"/>
                      <a:chOff x="816055" y="804672"/>
                      <a:chExt cx="543415" cy="606987"/>
                    </a:xfrm>
                  </p:grpSpPr>
                  <p:sp>
                    <p:nvSpPr>
                      <p:cNvPr id="391" name="Rectangle 390">
                        <a:extLst>
                          <a:ext uri="{FF2B5EF4-FFF2-40B4-BE49-F238E27FC236}">
                            <a16:creationId xmlns:a16="http://schemas.microsoft.com/office/drawing/2014/main" id="{AC497270-8089-CA11-C6CC-D64464D165E0}"/>
                          </a:ext>
                        </a:extLst>
                      </p:cNvPr>
                      <p:cNvSpPr/>
                      <p:nvPr/>
                    </p:nvSpPr>
                    <p:spPr>
                      <a:xfrm>
                        <a:off x="816055" y="804672"/>
                        <a:ext cx="543415" cy="62702"/>
                      </a:xfrm>
                      <a:prstGeom prst="rect">
                        <a:avLst/>
                      </a:prstGeom>
                      <a:solidFill>
                        <a:srgbClr val="00BDE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92" name="Rectangle 391">
                        <a:extLst>
                          <a:ext uri="{FF2B5EF4-FFF2-40B4-BE49-F238E27FC236}">
                            <a16:creationId xmlns:a16="http://schemas.microsoft.com/office/drawing/2014/main" id="{D7332C7C-4B78-8247-67C6-4EB8E57DAEE4}"/>
                          </a:ext>
                        </a:extLst>
                      </p:cNvPr>
                      <p:cNvSpPr/>
                      <p:nvPr/>
                    </p:nvSpPr>
                    <p:spPr>
                      <a:xfrm>
                        <a:off x="816055" y="1348957"/>
                        <a:ext cx="543415" cy="6270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mc:AlternateContent xmlns:mc="http://schemas.openxmlformats.org/markup-compatibility/2006" xmlns:a14="http://schemas.microsoft.com/office/drawing/2010/main">
                  <mc:Choice Requires="a14">
                    <p:sp>
                      <p:nvSpPr>
                        <p:cNvPr id="389" name="TextBox 388">
                          <a:extLst>
                            <a:ext uri="{FF2B5EF4-FFF2-40B4-BE49-F238E27FC236}">
                              <a16:creationId xmlns:a16="http://schemas.microsoft.com/office/drawing/2014/main" id="{F71E4863-13C9-0452-1E77-1841CB0F3FC2}"/>
                            </a:ext>
                          </a:extLst>
                        </p:cNvPr>
                        <p:cNvSpPr txBox="1"/>
                        <p:nvPr/>
                      </p:nvSpPr>
                      <p:spPr>
                        <a:xfrm>
                          <a:off x="12148305" y="8225710"/>
                          <a:ext cx="5234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1</m:t>
                                    </m:r>
                                  </m:e>
                                </m:d>
                              </m:oMath>
                            </m:oMathPara>
                          </a14:m>
                          <a:endParaRPr lang="en-US" sz="2800" dirty="0"/>
                        </a:p>
                      </p:txBody>
                    </p:sp>
                  </mc:Choice>
                  <mc:Fallback xmlns="">
                    <p:sp>
                      <p:nvSpPr>
                        <p:cNvPr id="389" name="TextBox 388">
                          <a:extLst>
                            <a:ext uri="{FF2B5EF4-FFF2-40B4-BE49-F238E27FC236}">
                              <a16:creationId xmlns:a16="http://schemas.microsoft.com/office/drawing/2014/main" id="{F71E4863-13C9-0452-1E77-1841CB0F3FC2}"/>
                            </a:ext>
                          </a:extLst>
                        </p:cNvPr>
                        <p:cNvSpPr txBox="1">
                          <a:spLocks noRot="1" noChangeAspect="1" noMove="1" noResize="1" noEditPoints="1" noAdjustHandles="1" noChangeArrowheads="1" noChangeShapeType="1" noTextEdit="1"/>
                        </p:cNvSpPr>
                        <p:nvPr/>
                      </p:nvSpPr>
                      <p:spPr>
                        <a:xfrm>
                          <a:off x="12148305" y="8225710"/>
                          <a:ext cx="523413" cy="430887"/>
                        </a:xfrm>
                        <a:prstGeom prst="rect">
                          <a:avLst/>
                        </a:prstGeom>
                        <a:blipFill>
                          <a:blip r:embed="rId97"/>
                          <a:stretch>
                            <a:fillRect l="-57143" t="-171429" r="-92857" b="-2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0" name="TextBox 389">
                          <a:extLst>
                            <a:ext uri="{FF2B5EF4-FFF2-40B4-BE49-F238E27FC236}">
                              <a16:creationId xmlns:a16="http://schemas.microsoft.com/office/drawing/2014/main" id="{8F4B03D2-6ACE-D2E8-BB09-3AD25DADC664}"/>
                            </a:ext>
                          </a:extLst>
                        </p:cNvPr>
                        <p:cNvSpPr txBox="1"/>
                        <p:nvPr/>
                      </p:nvSpPr>
                      <p:spPr>
                        <a:xfrm>
                          <a:off x="12185273" y="9757714"/>
                          <a:ext cx="5234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b="0" i="1" smtClean="0">
                                        <a:latin typeface="Cambria Math" panose="02040503050406030204" pitchFamily="18" charset="0"/>
                                      </a:rPr>
                                      <m:t>0</m:t>
                                    </m:r>
                                  </m:e>
                                </m:d>
                              </m:oMath>
                            </m:oMathPara>
                          </a14:m>
                          <a:endParaRPr lang="en-US" sz="2800" dirty="0"/>
                        </a:p>
                      </p:txBody>
                    </p:sp>
                  </mc:Choice>
                  <mc:Fallback xmlns="">
                    <p:sp>
                      <p:nvSpPr>
                        <p:cNvPr id="390" name="TextBox 389">
                          <a:extLst>
                            <a:ext uri="{FF2B5EF4-FFF2-40B4-BE49-F238E27FC236}">
                              <a16:creationId xmlns:a16="http://schemas.microsoft.com/office/drawing/2014/main" id="{8F4B03D2-6ACE-D2E8-BB09-3AD25DADC664}"/>
                            </a:ext>
                          </a:extLst>
                        </p:cNvPr>
                        <p:cNvSpPr txBox="1">
                          <a:spLocks noRot="1" noChangeAspect="1" noMove="1" noResize="1" noEditPoints="1" noAdjustHandles="1" noChangeArrowheads="1" noChangeShapeType="1" noTextEdit="1"/>
                        </p:cNvSpPr>
                        <p:nvPr/>
                      </p:nvSpPr>
                      <p:spPr>
                        <a:xfrm>
                          <a:off x="12185273" y="9757714"/>
                          <a:ext cx="523413" cy="430887"/>
                        </a:xfrm>
                        <a:prstGeom prst="rect">
                          <a:avLst/>
                        </a:prstGeom>
                        <a:blipFill>
                          <a:blip r:embed="rId98"/>
                          <a:stretch>
                            <a:fillRect l="-57143" t="-171429" r="-92857" b="-251429"/>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520" name="TextBox 519">
                      <a:extLst>
                        <a:ext uri="{FF2B5EF4-FFF2-40B4-BE49-F238E27FC236}">
                          <a16:creationId xmlns:a16="http://schemas.microsoft.com/office/drawing/2014/main" id="{B4D53C8E-45C3-C96D-222E-F6B18C610809}"/>
                        </a:ext>
                      </a:extLst>
                    </p:cNvPr>
                    <p:cNvSpPr txBox="1"/>
                    <p:nvPr/>
                  </p:nvSpPr>
                  <p:spPr>
                    <a:xfrm>
                      <a:off x="16353715" y="6401460"/>
                      <a:ext cx="44021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smtClean="0">
                                <a:solidFill>
                                  <a:schemeClr val="tx1"/>
                                </a:solidFill>
                                <a:latin typeface="Cambria Math" panose="02040503050406030204" pitchFamily="18" charset="0"/>
                                <a:ea typeface="Cambria Math" panose="02040503050406030204" pitchFamily="18" charset="0"/>
                              </a:rPr>
                              <m:t>μ</m:t>
                            </m:r>
                          </m:oMath>
                        </m:oMathPara>
                      </a14:m>
                      <a:endParaRPr lang="en-US" sz="2800" dirty="0">
                        <a:solidFill>
                          <a:schemeClr val="tx1"/>
                        </a:solidFill>
                      </a:endParaRPr>
                    </a:p>
                  </p:txBody>
                </p:sp>
              </mc:Choice>
              <mc:Fallback xmlns="">
                <p:sp>
                  <p:nvSpPr>
                    <p:cNvPr id="520" name="TextBox 519">
                      <a:extLst>
                        <a:ext uri="{FF2B5EF4-FFF2-40B4-BE49-F238E27FC236}">
                          <a16:creationId xmlns:a16="http://schemas.microsoft.com/office/drawing/2014/main" id="{B4D53C8E-45C3-C96D-222E-F6B18C610809}"/>
                        </a:ext>
                      </a:extLst>
                    </p:cNvPr>
                    <p:cNvSpPr txBox="1">
                      <a:spLocks noRot="1" noChangeAspect="1" noMove="1" noResize="1" noEditPoints="1" noAdjustHandles="1" noChangeArrowheads="1" noChangeShapeType="1" noTextEdit="1"/>
                    </p:cNvSpPr>
                    <p:nvPr/>
                  </p:nvSpPr>
                  <p:spPr>
                    <a:xfrm>
                      <a:off x="16353715" y="6401460"/>
                      <a:ext cx="440213" cy="430887"/>
                    </a:xfrm>
                    <a:prstGeom prst="rect">
                      <a:avLst/>
                    </a:prstGeom>
                    <a:blipFill>
                      <a:blip r:embed="rId99"/>
                      <a:stretch>
                        <a:fillRect b="-1714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0" name="TextBox 529">
                    <a:extLst>
                      <a:ext uri="{FF2B5EF4-FFF2-40B4-BE49-F238E27FC236}">
                        <a16:creationId xmlns:a16="http://schemas.microsoft.com/office/drawing/2014/main" id="{CCCA44C7-D7A9-7093-655D-014EC86547C9}"/>
                      </a:ext>
                    </a:extLst>
                  </p:cNvPr>
                  <p:cNvSpPr txBox="1"/>
                  <p:nvPr/>
                </p:nvSpPr>
                <p:spPr>
                  <a:xfrm>
                    <a:off x="17983710" y="6525124"/>
                    <a:ext cx="19556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000" i="1">
                              <a:solidFill>
                                <a:srgbClr val="00D0D5"/>
                              </a:solidFill>
                              <a:latin typeface="Cambria Math" panose="02040503050406030204" pitchFamily="18" charset="0"/>
                              <a:ea typeface="Cambria Math" panose="02040503050406030204" pitchFamily="18" charset="0"/>
                            </a:rPr>
                            <m:t>Γ</m:t>
                          </m:r>
                        </m:oMath>
                      </m:oMathPara>
                    </a14:m>
                    <a:endParaRPr lang="en-US" sz="2000" dirty="0">
                      <a:solidFill>
                        <a:srgbClr val="00D0D5"/>
                      </a:solidFill>
                    </a:endParaRPr>
                  </a:p>
                </p:txBody>
              </p:sp>
            </mc:Choice>
            <mc:Fallback xmlns="">
              <p:sp>
                <p:nvSpPr>
                  <p:cNvPr id="530" name="TextBox 529">
                    <a:extLst>
                      <a:ext uri="{FF2B5EF4-FFF2-40B4-BE49-F238E27FC236}">
                        <a16:creationId xmlns:a16="http://schemas.microsoft.com/office/drawing/2014/main" id="{CCCA44C7-D7A9-7093-655D-014EC86547C9}"/>
                      </a:ext>
                    </a:extLst>
                  </p:cNvPr>
                  <p:cNvSpPr txBox="1">
                    <a:spLocks noRot="1" noChangeAspect="1" noMove="1" noResize="1" noEditPoints="1" noAdjustHandles="1" noChangeArrowheads="1" noChangeShapeType="1" noTextEdit="1"/>
                  </p:cNvSpPr>
                  <p:nvPr/>
                </p:nvSpPr>
                <p:spPr>
                  <a:xfrm>
                    <a:off x="17983710" y="6525124"/>
                    <a:ext cx="195566" cy="307777"/>
                  </a:xfrm>
                  <a:prstGeom prst="rect">
                    <a:avLst/>
                  </a:prstGeom>
                  <a:blipFill>
                    <a:blip r:embed="rId100"/>
                    <a:stretch>
                      <a:fillRect l="-31250" r="-25000" b="-4000"/>
                    </a:stretch>
                  </a:blipFill>
                </p:spPr>
                <p:txBody>
                  <a:bodyPr/>
                  <a:lstStyle/>
                  <a:p>
                    <a:r>
                      <a:rPr lang="en-US">
                        <a:noFill/>
                      </a:rPr>
                      <a:t> </a:t>
                    </a:r>
                  </a:p>
                </p:txBody>
              </p:sp>
            </mc:Fallback>
          </mc:AlternateContent>
        </p:grpSp>
      </p:grpSp>
      <p:sp>
        <p:nvSpPr>
          <p:cNvPr id="534" name="Right Arrow 533">
            <a:extLst>
              <a:ext uri="{FF2B5EF4-FFF2-40B4-BE49-F238E27FC236}">
                <a16:creationId xmlns:a16="http://schemas.microsoft.com/office/drawing/2014/main" id="{1EE3E7F8-695C-D22E-0754-3DD084A892CF}"/>
              </a:ext>
            </a:extLst>
          </p:cNvPr>
          <p:cNvSpPr/>
          <p:nvPr/>
        </p:nvSpPr>
        <p:spPr>
          <a:xfrm>
            <a:off x="18854441" y="6306406"/>
            <a:ext cx="677313" cy="13273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35" name="TextBox 534">
                <a:extLst>
                  <a:ext uri="{FF2B5EF4-FFF2-40B4-BE49-F238E27FC236}">
                    <a16:creationId xmlns:a16="http://schemas.microsoft.com/office/drawing/2014/main" id="{BFB108F7-B5A9-C8B6-BFE8-5703E2AD06FB}"/>
                  </a:ext>
                </a:extLst>
              </p:cNvPr>
              <p:cNvSpPr txBox="1"/>
              <p:nvPr/>
            </p:nvSpPr>
            <p:spPr>
              <a:xfrm>
                <a:off x="23367570" y="5031556"/>
                <a:ext cx="6194065" cy="2881751"/>
              </a:xfrm>
              <a:prstGeom prst="rect">
                <a:avLst/>
              </a:prstGeom>
              <a:noFill/>
            </p:spPr>
            <p:txBody>
              <a:bodyPr wrap="square" rtlCol="0">
                <a:spAutoFit/>
              </a:bodyPr>
              <a:lstStyle/>
              <a:p>
                <a:pPr marL="457200" indent="-457200" algn="just">
                  <a:buFont typeface="Arial" panose="020B0604020202020204" pitchFamily="34" charset="0"/>
                  <a:buChar char="•"/>
                </a:pPr>
                <a:r>
                  <a:rPr lang="en-US" sz="3000" dirty="0">
                    <a:latin typeface="Goudy Old Style" panose="02020502050305020303" pitchFamily="18" charset="77"/>
                  </a:rPr>
                  <a:t>Rabi splitting of polariton peaks.</a:t>
                </a:r>
              </a:p>
              <a:p>
                <a:pPr marL="457200" indent="-457200" algn="just">
                  <a:buFont typeface="Arial" panose="020B0604020202020204" pitchFamily="34" charset="0"/>
                  <a:buChar char="•"/>
                </a:pPr>
                <a:r>
                  <a:rPr lang="en-US" sz="3000" dirty="0">
                    <a:latin typeface="Goudy Old Style" panose="02020502050305020303" pitchFamily="18" charset="77"/>
                  </a:rPr>
                  <a:t>Increase loss rate broadens peaks.</a:t>
                </a:r>
              </a:p>
              <a:p>
                <a:pPr marL="457200" indent="-457200" algn="just">
                  <a:buFont typeface="Arial" panose="020B0604020202020204" pitchFamily="34" charset="0"/>
                  <a:buChar char="•"/>
                </a:pPr>
                <a:r>
                  <a:rPr lang="en-US" sz="3000" dirty="0">
                    <a:latin typeface="Goudy Old Style" panose="02020502050305020303" pitchFamily="18" charset="77"/>
                  </a:rPr>
                  <a:t>A high cavity loss rate is equivalent to no light-matter coupling.</a:t>
                </a:r>
              </a:p>
              <a:p>
                <a:pPr marL="457200" indent="-457200" algn="just">
                  <a:buFont typeface="Arial" panose="020B0604020202020204" pitchFamily="34" charset="0"/>
                  <a:buChar char="•"/>
                </a:pPr>
                <a:r>
                  <a:rPr lang="en-US" sz="3000" dirty="0">
                    <a:latin typeface="Goudy Old Style" panose="02020502050305020303" pitchFamily="18" charset="77"/>
                  </a:rPr>
                  <a:t>Rabi splitting increases with increasing </a:t>
                </a:r>
                <a14:m>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𝑔</m:t>
                        </m:r>
                      </m:e>
                      <m:sub>
                        <m:r>
                          <a:rPr lang="en-US" sz="3200" i="1">
                            <a:solidFill>
                              <a:schemeClr val="tx1"/>
                            </a:solidFill>
                            <a:latin typeface="Cambria Math" panose="02040503050406030204" pitchFamily="18" charset="0"/>
                          </a:rPr>
                          <m:t>𝑐</m:t>
                        </m:r>
                      </m:sub>
                    </m:sSub>
                  </m:oMath>
                </a14:m>
                <a:r>
                  <a:rPr lang="en-US" sz="3000" i="1" dirty="0">
                    <a:latin typeface="Goudy Old Style" panose="02020502050305020303" pitchFamily="18" charset="77"/>
                  </a:rPr>
                  <a:t>. </a:t>
                </a:r>
              </a:p>
            </p:txBody>
          </p:sp>
        </mc:Choice>
        <mc:Fallback xmlns="">
          <p:sp>
            <p:nvSpPr>
              <p:cNvPr id="535" name="TextBox 534">
                <a:extLst>
                  <a:ext uri="{FF2B5EF4-FFF2-40B4-BE49-F238E27FC236}">
                    <a16:creationId xmlns:a16="http://schemas.microsoft.com/office/drawing/2014/main" id="{BFB108F7-B5A9-C8B6-BFE8-5703E2AD06FB}"/>
                  </a:ext>
                </a:extLst>
              </p:cNvPr>
              <p:cNvSpPr txBox="1">
                <a:spLocks noRot="1" noChangeAspect="1" noMove="1" noResize="1" noEditPoints="1" noAdjustHandles="1" noChangeArrowheads="1" noChangeShapeType="1" noTextEdit="1"/>
              </p:cNvSpPr>
              <p:nvPr/>
            </p:nvSpPr>
            <p:spPr>
              <a:xfrm>
                <a:off x="23367570" y="5031556"/>
                <a:ext cx="6194065" cy="2881751"/>
              </a:xfrm>
              <a:prstGeom prst="rect">
                <a:avLst/>
              </a:prstGeom>
              <a:blipFill>
                <a:blip r:embed="rId101"/>
                <a:stretch>
                  <a:fillRect l="-2045" t="-2632" r="-2249" b="-5263"/>
                </a:stretch>
              </a:blipFill>
            </p:spPr>
            <p:txBody>
              <a:bodyPr/>
              <a:lstStyle/>
              <a:p>
                <a:r>
                  <a:rPr lang="en-US">
                    <a:noFill/>
                  </a:rPr>
                  <a:t> </a:t>
                </a:r>
              </a:p>
            </p:txBody>
          </p:sp>
        </mc:Fallback>
      </mc:AlternateContent>
      <p:grpSp>
        <p:nvGrpSpPr>
          <p:cNvPr id="536" name="Group 535">
            <a:extLst>
              <a:ext uri="{FF2B5EF4-FFF2-40B4-BE49-F238E27FC236}">
                <a16:creationId xmlns:a16="http://schemas.microsoft.com/office/drawing/2014/main" id="{FE818A96-7505-A815-2D11-8F9A2324EFE6}"/>
              </a:ext>
            </a:extLst>
          </p:cNvPr>
          <p:cNvGrpSpPr/>
          <p:nvPr/>
        </p:nvGrpSpPr>
        <p:grpSpPr>
          <a:xfrm>
            <a:off x="19360174" y="13437519"/>
            <a:ext cx="6656358" cy="1098221"/>
            <a:chOff x="19208044" y="4599050"/>
            <a:chExt cx="6656358" cy="1098221"/>
          </a:xfrm>
        </p:grpSpPr>
        <p:sp>
          <p:nvSpPr>
            <p:cNvPr id="537" name="Rectangle 536">
              <a:extLst>
                <a:ext uri="{FF2B5EF4-FFF2-40B4-BE49-F238E27FC236}">
                  <a16:creationId xmlns:a16="http://schemas.microsoft.com/office/drawing/2014/main" id="{7F65BE6E-C460-4F84-9955-FAFE6BDEDFC7}"/>
                </a:ext>
              </a:extLst>
            </p:cNvPr>
            <p:cNvSpPr/>
            <p:nvPr/>
          </p:nvSpPr>
          <p:spPr>
            <a:xfrm>
              <a:off x="19313886" y="4699240"/>
              <a:ext cx="6535287" cy="861745"/>
            </a:xfrm>
            <a:prstGeom prst="rect">
              <a:avLst/>
            </a:prstGeom>
            <a:solidFill>
              <a:srgbClr val="F0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8" name="Rectangle 537">
              <a:extLst>
                <a:ext uri="{FF2B5EF4-FFF2-40B4-BE49-F238E27FC236}">
                  <a16:creationId xmlns:a16="http://schemas.microsoft.com/office/drawing/2014/main" id="{5FD8E4B1-C581-C3DB-9B5D-BC56882AC688}"/>
                </a:ext>
              </a:extLst>
            </p:cNvPr>
            <p:cNvSpPr>
              <a:spLocks noChangeAspect="1"/>
            </p:cNvSpPr>
            <p:nvPr/>
          </p:nvSpPr>
          <p:spPr>
            <a:xfrm>
              <a:off x="19208044" y="4599991"/>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sp>
          <p:nvSpPr>
            <p:cNvPr id="539" name="TextBox 538">
              <a:extLst>
                <a:ext uri="{FF2B5EF4-FFF2-40B4-BE49-F238E27FC236}">
                  <a16:creationId xmlns:a16="http://schemas.microsoft.com/office/drawing/2014/main" id="{6F6FCD89-2C11-6BD5-3FD7-2393C4C4FB93}"/>
                </a:ext>
              </a:extLst>
            </p:cNvPr>
            <p:cNvSpPr txBox="1"/>
            <p:nvPr/>
          </p:nvSpPr>
          <p:spPr>
            <a:xfrm>
              <a:off x="19496328" y="4699223"/>
              <a:ext cx="6083210" cy="830997"/>
            </a:xfrm>
            <a:prstGeom prst="rect">
              <a:avLst/>
            </a:prstGeom>
            <a:noFill/>
          </p:spPr>
          <p:txBody>
            <a:bodyPr wrap="square" rtlCol="0">
              <a:spAutoFit/>
            </a:bodyPr>
            <a:lstStyle/>
            <a:p>
              <a:r>
                <a:rPr lang="en-US" sz="4800" b="1" dirty="0">
                  <a:latin typeface="Goudy Old Style" panose="02020502050305020303" pitchFamily="18" charset="77"/>
                </a:rPr>
                <a:t>Purely absorptive 2DES</a:t>
              </a:r>
            </a:p>
          </p:txBody>
        </p:sp>
        <p:sp>
          <p:nvSpPr>
            <p:cNvPr id="540" name="Rectangle 539">
              <a:extLst>
                <a:ext uri="{FF2B5EF4-FFF2-40B4-BE49-F238E27FC236}">
                  <a16:creationId xmlns:a16="http://schemas.microsoft.com/office/drawing/2014/main" id="{407C0062-01C1-4817-529E-BCD284135756}"/>
                </a:ext>
              </a:extLst>
            </p:cNvPr>
            <p:cNvSpPr>
              <a:spLocks noChangeAspect="1"/>
            </p:cNvSpPr>
            <p:nvPr/>
          </p:nvSpPr>
          <p:spPr>
            <a:xfrm>
              <a:off x="25666744" y="4599050"/>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grpSp>
      <p:grpSp>
        <p:nvGrpSpPr>
          <p:cNvPr id="549" name="Group 548">
            <a:extLst>
              <a:ext uri="{FF2B5EF4-FFF2-40B4-BE49-F238E27FC236}">
                <a16:creationId xmlns:a16="http://schemas.microsoft.com/office/drawing/2014/main" id="{9C694F94-A031-FA85-D525-EEA25955D368}"/>
              </a:ext>
            </a:extLst>
          </p:cNvPr>
          <p:cNvGrpSpPr/>
          <p:nvPr/>
        </p:nvGrpSpPr>
        <p:grpSpPr>
          <a:xfrm>
            <a:off x="15542826" y="14761281"/>
            <a:ext cx="14057454" cy="8719724"/>
            <a:chOff x="15595894" y="15969457"/>
            <a:chExt cx="13655836" cy="7956861"/>
          </a:xfrm>
        </p:grpSpPr>
        <p:grpSp>
          <p:nvGrpSpPr>
            <p:cNvPr id="545" name="Group 544">
              <a:extLst>
                <a:ext uri="{FF2B5EF4-FFF2-40B4-BE49-F238E27FC236}">
                  <a16:creationId xmlns:a16="http://schemas.microsoft.com/office/drawing/2014/main" id="{8CDFD3CD-EAD2-5CEF-64C0-0919C7E0F821}"/>
                </a:ext>
              </a:extLst>
            </p:cNvPr>
            <p:cNvGrpSpPr/>
            <p:nvPr/>
          </p:nvGrpSpPr>
          <p:grpSpPr>
            <a:xfrm>
              <a:off x="15595894" y="16047315"/>
              <a:ext cx="13655836" cy="7879003"/>
              <a:chOff x="15595894" y="16047315"/>
              <a:chExt cx="13655836" cy="7879003"/>
            </a:xfrm>
          </p:grpSpPr>
          <p:pic>
            <p:nvPicPr>
              <p:cNvPr id="542" name="Picture 541" descr="A picture containing screenshot, colorfulness, line&#10;&#10;Description automatically generated">
                <a:extLst>
                  <a:ext uri="{FF2B5EF4-FFF2-40B4-BE49-F238E27FC236}">
                    <a16:creationId xmlns:a16="http://schemas.microsoft.com/office/drawing/2014/main" id="{FFF52371-16FA-EED9-61E7-E4066CD00729}"/>
                  </a:ext>
                </a:extLst>
              </p:cNvPr>
              <p:cNvPicPr>
                <a:picLocks noChangeAspect="1"/>
              </p:cNvPicPr>
              <p:nvPr/>
            </p:nvPicPr>
            <p:blipFill>
              <a:blip r:embed="rId102"/>
              <a:stretch>
                <a:fillRect/>
              </a:stretch>
            </p:blipFill>
            <p:spPr>
              <a:xfrm>
                <a:off x="15595894" y="16047315"/>
                <a:ext cx="13655836" cy="7879003"/>
              </a:xfrm>
              <a:prstGeom prst="rect">
                <a:avLst/>
              </a:prstGeom>
            </p:spPr>
          </p:pic>
          <p:sp>
            <p:nvSpPr>
              <p:cNvPr id="543" name="Rectangle 542">
                <a:extLst>
                  <a:ext uri="{FF2B5EF4-FFF2-40B4-BE49-F238E27FC236}">
                    <a16:creationId xmlns:a16="http://schemas.microsoft.com/office/drawing/2014/main" id="{2ACD720C-A177-B57B-1C24-E9AA8542BFB9}"/>
                  </a:ext>
                </a:extLst>
              </p:cNvPr>
              <p:cNvSpPr/>
              <p:nvPr/>
            </p:nvSpPr>
            <p:spPr>
              <a:xfrm>
                <a:off x="15716930" y="16117250"/>
                <a:ext cx="501772" cy="4075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a:extLst>
                  <a:ext uri="{FF2B5EF4-FFF2-40B4-BE49-F238E27FC236}">
                    <a16:creationId xmlns:a16="http://schemas.microsoft.com/office/drawing/2014/main" id="{97EFC457-5B94-A291-837D-35D4FD9E8E3D}"/>
                  </a:ext>
                </a:extLst>
              </p:cNvPr>
              <p:cNvSpPr/>
              <p:nvPr/>
            </p:nvSpPr>
            <p:spPr>
              <a:xfrm>
                <a:off x="22643138" y="16129803"/>
                <a:ext cx="501772" cy="4075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47" name="TextBox 546">
                  <a:extLst>
                    <a:ext uri="{FF2B5EF4-FFF2-40B4-BE49-F238E27FC236}">
                      <a16:creationId xmlns:a16="http://schemas.microsoft.com/office/drawing/2014/main" id="{D055F803-BC61-AF93-DC93-CA58E7C7B7E4}"/>
                    </a:ext>
                  </a:extLst>
                </p:cNvPr>
                <p:cNvSpPr txBox="1"/>
                <p:nvPr/>
              </p:nvSpPr>
              <p:spPr>
                <a:xfrm>
                  <a:off x="16172910" y="15978318"/>
                  <a:ext cx="1577905" cy="523220"/>
                </a:xfrm>
                <a:prstGeom prst="rect">
                  <a:avLst/>
                </a:prstGeom>
                <a:noFill/>
              </p:spPr>
              <p:txBody>
                <a:bodyPr wrap="square" rtlCol="0">
                  <a:spAutoFit/>
                </a:bodyPr>
                <a:lstStyle/>
                <a:p>
                  <a:r>
                    <a:rPr lang="en-US" sz="2800" dirty="0">
                      <a:latin typeface="Goudy Old Style" panose="02020502050305020303" pitchFamily="18" charset="77"/>
                    </a:rPr>
                    <a:t>Varying </a:t>
                  </a:r>
                  <a14:m>
                    <m:oMath xmlns:m="http://schemas.openxmlformats.org/officeDocument/2006/math">
                      <m:r>
                        <m:rPr>
                          <m:sty m:val="p"/>
                        </m:rPr>
                        <a:rPr lang="el-GR" sz="2800" i="1" dirty="0" smtClean="0">
                          <a:solidFill>
                            <a:schemeClr val="tx1"/>
                          </a:solidFill>
                          <a:latin typeface="Cambria Math" panose="02040503050406030204" pitchFamily="18" charset="0"/>
                          <a:ea typeface="Cambria Math" panose="02040503050406030204" pitchFamily="18" charset="0"/>
                        </a:rPr>
                        <m:t>Γ</m:t>
                      </m:r>
                    </m:oMath>
                  </a14:m>
                  <a:endParaRPr lang="en-US" sz="2800" dirty="0">
                    <a:latin typeface="Goudy Old Style" panose="02020502050305020303" pitchFamily="18" charset="77"/>
                  </a:endParaRPr>
                </a:p>
              </p:txBody>
            </p:sp>
          </mc:Choice>
          <mc:Fallback xmlns="">
            <p:sp>
              <p:nvSpPr>
                <p:cNvPr id="547" name="TextBox 546">
                  <a:extLst>
                    <a:ext uri="{FF2B5EF4-FFF2-40B4-BE49-F238E27FC236}">
                      <a16:creationId xmlns:a16="http://schemas.microsoft.com/office/drawing/2014/main" id="{D055F803-BC61-AF93-DC93-CA58E7C7B7E4}"/>
                    </a:ext>
                  </a:extLst>
                </p:cNvPr>
                <p:cNvSpPr txBox="1">
                  <a:spLocks noRot="1" noChangeAspect="1" noMove="1" noResize="1" noEditPoints="1" noAdjustHandles="1" noChangeArrowheads="1" noChangeShapeType="1" noTextEdit="1"/>
                </p:cNvSpPr>
                <p:nvPr/>
              </p:nvSpPr>
              <p:spPr>
                <a:xfrm>
                  <a:off x="16172910" y="15978318"/>
                  <a:ext cx="1577905" cy="523220"/>
                </a:xfrm>
                <a:prstGeom prst="rect">
                  <a:avLst/>
                </a:prstGeom>
                <a:blipFill>
                  <a:blip r:embed="rId103"/>
                  <a:stretch>
                    <a:fillRect l="-7752" t="-1304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8" name="TextBox 547">
                  <a:extLst>
                    <a:ext uri="{FF2B5EF4-FFF2-40B4-BE49-F238E27FC236}">
                      <a16:creationId xmlns:a16="http://schemas.microsoft.com/office/drawing/2014/main" id="{C85E8D29-F3DA-3FBB-C49C-7517712A46D4}"/>
                    </a:ext>
                  </a:extLst>
                </p:cNvPr>
                <p:cNvSpPr txBox="1"/>
                <p:nvPr/>
              </p:nvSpPr>
              <p:spPr>
                <a:xfrm>
                  <a:off x="27410220" y="15969457"/>
                  <a:ext cx="1773904" cy="523220"/>
                </a:xfrm>
                <a:prstGeom prst="rect">
                  <a:avLst/>
                </a:prstGeom>
                <a:noFill/>
              </p:spPr>
              <p:txBody>
                <a:bodyPr wrap="square" rtlCol="0">
                  <a:spAutoFit/>
                </a:bodyPr>
                <a:lstStyle/>
                <a:p>
                  <a:r>
                    <a:rPr lang="en-US" sz="2800" dirty="0">
                      <a:latin typeface="Goudy Old Style" panose="02020502050305020303" pitchFamily="18" charset="77"/>
                    </a:rPr>
                    <a:t>Varying</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𝑔</m:t>
                          </m:r>
                        </m:e>
                        <m:sub>
                          <m:r>
                            <a:rPr lang="en-US" sz="2800" i="1">
                              <a:latin typeface="Cambria Math" panose="02040503050406030204" pitchFamily="18" charset="0"/>
                            </a:rPr>
                            <m:t>𝑐</m:t>
                          </m:r>
                        </m:sub>
                      </m:sSub>
                    </m:oMath>
                  </a14:m>
                  <a:endParaRPr lang="en-US" sz="2800" dirty="0">
                    <a:latin typeface="Goudy Old Style" panose="02020502050305020303" pitchFamily="18" charset="77"/>
                  </a:endParaRPr>
                </a:p>
              </p:txBody>
            </p:sp>
          </mc:Choice>
          <mc:Fallback xmlns="">
            <p:sp>
              <p:nvSpPr>
                <p:cNvPr id="548" name="TextBox 547">
                  <a:extLst>
                    <a:ext uri="{FF2B5EF4-FFF2-40B4-BE49-F238E27FC236}">
                      <a16:creationId xmlns:a16="http://schemas.microsoft.com/office/drawing/2014/main" id="{C85E8D29-F3DA-3FBB-C49C-7517712A46D4}"/>
                    </a:ext>
                  </a:extLst>
                </p:cNvPr>
                <p:cNvSpPr txBox="1">
                  <a:spLocks noRot="1" noChangeAspect="1" noMove="1" noResize="1" noEditPoints="1" noAdjustHandles="1" noChangeArrowheads="1" noChangeShapeType="1" noTextEdit="1"/>
                </p:cNvSpPr>
                <p:nvPr/>
              </p:nvSpPr>
              <p:spPr>
                <a:xfrm>
                  <a:off x="27410220" y="15969457"/>
                  <a:ext cx="1773904" cy="523220"/>
                </a:xfrm>
                <a:prstGeom prst="rect">
                  <a:avLst/>
                </a:prstGeom>
                <a:blipFill>
                  <a:blip r:embed="rId104"/>
                  <a:stretch>
                    <a:fillRect l="-6897" t="-10870" b="-1956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50" name="TextBox 549">
                <a:extLst>
                  <a:ext uri="{FF2B5EF4-FFF2-40B4-BE49-F238E27FC236}">
                    <a16:creationId xmlns:a16="http://schemas.microsoft.com/office/drawing/2014/main" id="{9193E111-2D22-BE4F-0A2E-CA68E943DEB4}"/>
                  </a:ext>
                </a:extLst>
              </p:cNvPr>
              <p:cNvSpPr txBox="1"/>
              <p:nvPr/>
            </p:nvSpPr>
            <p:spPr>
              <a:xfrm>
                <a:off x="16081062" y="27604507"/>
                <a:ext cx="12884705" cy="3343416"/>
              </a:xfrm>
              <a:prstGeom prst="rect">
                <a:avLst/>
              </a:prstGeom>
              <a:noFill/>
            </p:spPr>
            <p:txBody>
              <a:bodyPr wrap="square" rtlCol="0">
                <a:spAutoFit/>
              </a:bodyPr>
              <a:lstStyle/>
              <a:p>
                <a:pPr marL="457200" indent="-457200" algn="just">
                  <a:buFont typeface="Arial" panose="020B0604020202020204" pitchFamily="34" charset="0"/>
                  <a:buChar char="•"/>
                </a:pPr>
                <a:r>
                  <a:rPr lang="en-US" sz="3000" dirty="0">
                    <a:latin typeface="Goudy Old Style" panose="02020502050305020303" pitchFamily="18" charset="77"/>
                  </a:rPr>
                  <a:t>Upper and lower polariton peaks along the diagonals show Rabi-splitting. </a:t>
                </a:r>
              </a:p>
              <a:p>
                <a:pPr marL="457200" indent="-457200" algn="just">
                  <a:buFont typeface="Arial" panose="020B0604020202020204" pitchFamily="34" charset="0"/>
                  <a:buChar char="•"/>
                </a:pPr>
                <a:r>
                  <a:rPr lang="en-US" sz="3000" dirty="0">
                    <a:latin typeface="Goudy Old Style" panose="02020502050305020303" pitchFamily="18" charset="77"/>
                  </a:rPr>
                  <a:t>The diagonal peaks are homogenously elongated and with an increase in </a:t>
                </a:r>
                <a14:m>
                  <m:oMath xmlns:m="http://schemas.openxmlformats.org/officeDocument/2006/math">
                    <m:r>
                      <m:rPr>
                        <m:sty m:val="p"/>
                      </m:rPr>
                      <a:rPr lang="el-GR" sz="3200" i="1" dirty="0" smtClean="0">
                        <a:solidFill>
                          <a:schemeClr val="tx1"/>
                        </a:solidFill>
                        <a:latin typeface="Cambria Math" panose="02040503050406030204" pitchFamily="18" charset="0"/>
                        <a:ea typeface="Cambria Math" panose="02040503050406030204" pitchFamily="18" charset="0"/>
                      </a:rPr>
                      <m:t>Γ</m:t>
                    </m:r>
                  </m:oMath>
                </a14:m>
                <a:r>
                  <a:rPr lang="en-US" sz="3000" dirty="0">
                    <a:latin typeface="Goudy Old Style" panose="02020502050305020303" pitchFamily="18" charset="77"/>
                  </a:rPr>
                  <a:t> we see more homogenous broadening due to a homogeneous cavity loss channel.</a:t>
                </a:r>
              </a:p>
              <a:p>
                <a:pPr marL="457200" indent="-457200" algn="just">
                  <a:buFont typeface="Arial" panose="020B0604020202020204" pitchFamily="34" charset="0"/>
                  <a:buChar char="•"/>
                </a:pPr>
                <a:r>
                  <a:rPr lang="en-US" sz="3000" dirty="0">
                    <a:latin typeface="Goudy Old Style" panose="02020502050305020303" pitchFamily="18" charset="77"/>
                  </a:rPr>
                  <a:t>Oscillations in off-diagonal peak intensities are an indication of coherent energy transfer between upper and lower polaritons.</a:t>
                </a:r>
              </a:p>
              <a:p>
                <a:pPr marL="457200" indent="-457200" algn="just">
                  <a:buFont typeface="Arial" panose="020B0604020202020204" pitchFamily="34" charset="0"/>
                  <a:buChar char="•"/>
                </a:pPr>
                <a:r>
                  <a:rPr lang="en-US" sz="3000" dirty="0">
                    <a:latin typeface="Goudy Old Style" panose="02020502050305020303" pitchFamily="18" charset="77"/>
                  </a:rPr>
                  <a:t>Increasing </a:t>
                </a:r>
                <a14:m>
                  <m:oMath xmlns:m="http://schemas.openxmlformats.org/officeDocument/2006/math">
                    <m:r>
                      <m:rPr>
                        <m:sty m:val="p"/>
                      </m:rPr>
                      <a:rPr lang="el-GR" sz="2800" i="1" dirty="0" smtClean="0">
                        <a:solidFill>
                          <a:schemeClr val="tx1"/>
                        </a:solidFill>
                        <a:latin typeface="Cambria Math" panose="02040503050406030204" pitchFamily="18" charset="0"/>
                        <a:ea typeface="Cambria Math" panose="02040503050406030204" pitchFamily="18" charset="0"/>
                      </a:rPr>
                      <m:t>Γ</m:t>
                    </m:r>
                  </m:oMath>
                </a14:m>
                <a:r>
                  <a:rPr lang="en-US" sz="3000" i="1" dirty="0">
                    <a:latin typeface="Goudy Old Style" panose="02020502050305020303" pitchFamily="18" charset="77"/>
                  </a:rPr>
                  <a:t> </a:t>
                </a:r>
                <a:r>
                  <a:rPr lang="en-US" sz="3000" dirty="0">
                    <a:latin typeface="Goudy Old Style" panose="02020502050305020303" pitchFamily="18" charset="77"/>
                  </a:rPr>
                  <a:t>cause the signals to decay faster</a:t>
                </a:r>
                <a:r>
                  <a:rPr lang="en-US" sz="3000" i="1" dirty="0">
                    <a:latin typeface="Goudy Old Style" panose="02020502050305020303" pitchFamily="18" charset="77"/>
                  </a:rPr>
                  <a:t>.</a:t>
                </a:r>
              </a:p>
              <a:p>
                <a:pPr marL="457200" indent="-457200" algn="just">
                  <a:buFont typeface="Arial" panose="020B0604020202020204" pitchFamily="34" charset="0"/>
                  <a:buChar char="•"/>
                </a:pPr>
                <a:r>
                  <a:rPr lang="en-US" sz="3000" dirty="0">
                    <a:latin typeface="Goudy Old Style" panose="02020502050305020303" pitchFamily="18" charset="77"/>
                  </a:rPr>
                  <a:t>An increase in </a:t>
                </a:r>
                <a14:m>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𝑔</m:t>
                        </m:r>
                      </m:e>
                      <m:sub>
                        <m:r>
                          <a:rPr lang="en-US" sz="3200" i="1">
                            <a:solidFill>
                              <a:schemeClr val="tx1"/>
                            </a:solidFill>
                            <a:latin typeface="Cambria Math" panose="02040503050406030204" pitchFamily="18" charset="0"/>
                          </a:rPr>
                          <m:t>𝑐</m:t>
                        </m:r>
                      </m:sub>
                    </m:sSub>
                  </m:oMath>
                </a14:m>
                <a:r>
                  <a:rPr lang="en-US" sz="3000" i="1" dirty="0">
                    <a:latin typeface="Goudy Old Style" panose="02020502050305020303" pitchFamily="18" charset="77"/>
                  </a:rPr>
                  <a:t> </a:t>
                </a:r>
                <a:r>
                  <a:rPr lang="en-US" sz="3000" dirty="0">
                    <a:latin typeface="Goudy Old Style" panose="02020502050305020303" pitchFamily="18" charset="77"/>
                  </a:rPr>
                  <a:t>causes increased Rabi-splitting and increased coherent transfer.</a:t>
                </a:r>
                <a:endParaRPr lang="en-US" sz="3000" i="1" dirty="0">
                  <a:latin typeface="Goudy Old Style" panose="02020502050305020303" pitchFamily="18" charset="77"/>
                </a:endParaRPr>
              </a:p>
            </p:txBody>
          </p:sp>
        </mc:Choice>
        <mc:Fallback xmlns="">
          <p:sp>
            <p:nvSpPr>
              <p:cNvPr id="550" name="TextBox 549">
                <a:extLst>
                  <a:ext uri="{FF2B5EF4-FFF2-40B4-BE49-F238E27FC236}">
                    <a16:creationId xmlns:a16="http://schemas.microsoft.com/office/drawing/2014/main" id="{9193E111-2D22-BE4F-0A2E-CA68E943DEB4}"/>
                  </a:ext>
                </a:extLst>
              </p:cNvPr>
              <p:cNvSpPr txBox="1">
                <a:spLocks noRot="1" noChangeAspect="1" noMove="1" noResize="1" noEditPoints="1" noAdjustHandles="1" noChangeArrowheads="1" noChangeShapeType="1" noTextEdit="1"/>
              </p:cNvSpPr>
              <p:nvPr/>
            </p:nvSpPr>
            <p:spPr>
              <a:xfrm>
                <a:off x="16081062" y="27604507"/>
                <a:ext cx="12884705" cy="3343416"/>
              </a:xfrm>
              <a:prstGeom prst="rect">
                <a:avLst/>
              </a:prstGeom>
              <a:blipFill>
                <a:blip r:embed="rId105"/>
                <a:stretch>
                  <a:fillRect l="-985" t="-1894" r="-1084" b="-5303"/>
                </a:stretch>
              </a:blipFill>
            </p:spPr>
            <p:txBody>
              <a:bodyPr/>
              <a:lstStyle/>
              <a:p>
                <a:r>
                  <a:rPr lang="en-US">
                    <a:noFill/>
                  </a:rPr>
                  <a:t> </a:t>
                </a:r>
              </a:p>
            </p:txBody>
          </p:sp>
        </mc:Fallback>
      </mc:AlternateContent>
      <p:grpSp>
        <p:nvGrpSpPr>
          <p:cNvPr id="551" name="Group 550">
            <a:extLst>
              <a:ext uri="{FF2B5EF4-FFF2-40B4-BE49-F238E27FC236}">
                <a16:creationId xmlns:a16="http://schemas.microsoft.com/office/drawing/2014/main" id="{EF90BF0F-CF14-1E98-3FB2-6088B8A0071D}"/>
              </a:ext>
            </a:extLst>
          </p:cNvPr>
          <p:cNvGrpSpPr/>
          <p:nvPr/>
        </p:nvGrpSpPr>
        <p:grpSpPr>
          <a:xfrm>
            <a:off x="33499280" y="3524523"/>
            <a:ext cx="7465268" cy="1098221"/>
            <a:chOff x="18873929" y="4599050"/>
            <a:chExt cx="7465268" cy="1098221"/>
          </a:xfrm>
        </p:grpSpPr>
        <p:sp>
          <p:nvSpPr>
            <p:cNvPr id="552" name="Rectangle 551">
              <a:extLst>
                <a:ext uri="{FF2B5EF4-FFF2-40B4-BE49-F238E27FC236}">
                  <a16:creationId xmlns:a16="http://schemas.microsoft.com/office/drawing/2014/main" id="{4D2637A2-FAC2-BEAE-BA8B-32E74135799F}"/>
                </a:ext>
              </a:extLst>
            </p:cNvPr>
            <p:cNvSpPr/>
            <p:nvPr/>
          </p:nvSpPr>
          <p:spPr>
            <a:xfrm>
              <a:off x="18961204" y="4699240"/>
              <a:ext cx="7309605" cy="861745"/>
            </a:xfrm>
            <a:prstGeom prst="rect">
              <a:avLst/>
            </a:prstGeom>
            <a:solidFill>
              <a:srgbClr val="F0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3" name="Rectangle 552">
              <a:extLst>
                <a:ext uri="{FF2B5EF4-FFF2-40B4-BE49-F238E27FC236}">
                  <a16:creationId xmlns:a16="http://schemas.microsoft.com/office/drawing/2014/main" id="{FE9B2323-054B-6814-ABFB-752F4C7DB977}"/>
                </a:ext>
              </a:extLst>
            </p:cNvPr>
            <p:cNvSpPr>
              <a:spLocks noChangeAspect="1"/>
            </p:cNvSpPr>
            <p:nvPr/>
          </p:nvSpPr>
          <p:spPr>
            <a:xfrm>
              <a:off x="18873929" y="4599991"/>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sp>
          <p:nvSpPr>
            <p:cNvPr id="554" name="TextBox 553">
              <a:extLst>
                <a:ext uri="{FF2B5EF4-FFF2-40B4-BE49-F238E27FC236}">
                  <a16:creationId xmlns:a16="http://schemas.microsoft.com/office/drawing/2014/main" id="{E8404316-EB88-E534-FD07-2E37D243F2CB}"/>
                </a:ext>
              </a:extLst>
            </p:cNvPr>
            <p:cNvSpPr txBox="1"/>
            <p:nvPr/>
          </p:nvSpPr>
          <p:spPr>
            <a:xfrm>
              <a:off x="19338118" y="4683429"/>
              <a:ext cx="6630140" cy="830997"/>
            </a:xfrm>
            <a:prstGeom prst="rect">
              <a:avLst/>
            </a:prstGeom>
            <a:noFill/>
          </p:spPr>
          <p:txBody>
            <a:bodyPr wrap="square" rtlCol="0">
              <a:spAutoFit/>
            </a:bodyPr>
            <a:lstStyle/>
            <a:p>
              <a:r>
                <a:rPr lang="en-US" sz="4800" b="1" dirty="0">
                  <a:latin typeface="Goudy Old Style" panose="02020502050305020303" pitchFamily="18" charset="77"/>
                </a:rPr>
                <a:t>Coherence Enhancement</a:t>
              </a:r>
            </a:p>
          </p:txBody>
        </p:sp>
        <p:sp>
          <p:nvSpPr>
            <p:cNvPr id="555" name="Rectangle 554">
              <a:extLst>
                <a:ext uri="{FF2B5EF4-FFF2-40B4-BE49-F238E27FC236}">
                  <a16:creationId xmlns:a16="http://schemas.microsoft.com/office/drawing/2014/main" id="{6732D6E9-6D97-7DA2-B809-336BEADED595}"/>
                </a:ext>
              </a:extLst>
            </p:cNvPr>
            <p:cNvSpPr>
              <a:spLocks noChangeAspect="1"/>
            </p:cNvSpPr>
            <p:nvPr/>
          </p:nvSpPr>
          <p:spPr>
            <a:xfrm>
              <a:off x="26141539" y="4599050"/>
              <a:ext cx="197658" cy="109728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exa Light" panose="02000000000000000000" pitchFamily="2" charset="0"/>
              </a:endParaRPr>
            </a:p>
          </p:txBody>
        </p:sp>
      </p:grpSp>
      <mc:AlternateContent xmlns:mc="http://schemas.openxmlformats.org/markup-compatibility/2006" xmlns:a14="http://schemas.microsoft.com/office/drawing/2010/main">
        <mc:Choice Requires="a14">
          <p:sp>
            <p:nvSpPr>
              <p:cNvPr id="556" name="TextBox 555">
                <a:extLst>
                  <a:ext uri="{FF2B5EF4-FFF2-40B4-BE49-F238E27FC236}">
                    <a16:creationId xmlns:a16="http://schemas.microsoft.com/office/drawing/2014/main" id="{8AD346DE-6E60-3125-3D56-7A2A3F9B86BB}"/>
                  </a:ext>
                </a:extLst>
              </p:cNvPr>
              <p:cNvSpPr txBox="1"/>
              <p:nvPr/>
            </p:nvSpPr>
            <p:spPr>
              <a:xfrm>
                <a:off x="34814151" y="5186599"/>
                <a:ext cx="8881635" cy="3323987"/>
              </a:xfrm>
              <a:prstGeom prst="rect">
                <a:avLst/>
              </a:prstGeom>
              <a:noFill/>
            </p:spPr>
            <p:txBody>
              <a:bodyPr wrap="square" rtlCol="0">
                <a:spAutoFit/>
              </a:bodyPr>
              <a:lstStyle/>
              <a:p>
                <a:pPr marL="457200" indent="-457200" algn="just">
                  <a:buFont typeface="Arial" panose="020B0604020202020204" pitchFamily="34" charset="0"/>
                  <a:buChar char="•"/>
                </a:pPr>
                <a:r>
                  <a:rPr lang="en-US" sz="3000" dirty="0">
                    <a:latin typeface="Goudy Old Style" panose="02020502050305020303" pitchFamily="18" charset="77"/>
                  </a:rPr>
                  <a:t>Rabi-splitting of upper and lower polaritons is observed but the high bath reorganization obscures the spectral resolution for low </a:t>
                </a:r>
                <a14:m>
                  <m:oMath xmlns:m="http://schemas.openxmlformats.org/officeDocument/2006/math">
                    <m:sSub>
                      <m:sSubPr>
                        <m:ctrlPr>
                          <a:rPr lang="en-US" sz="3000" i="1" smtClean="0">
                            <a:solidFill>
                              <a:schemeClr val="tx1"/>
                            </a:solidFill>
                            <a:latin typeface="Cambria Math" panose="02040503050406030204" pitchFamily="18" charset="0"/>
                          </a:rPr>
                        </m:ctrlPr>
                      </m:sSubPr>
                      <m:e>
                        <m:r>
                          <a:rPr lang="en-US" sz="3000" i="1">
                            <a:solidFill>
                              <a:schemeClr val="tx1"/>
                            </a:solidFill>
                            <a:latin typeface="Cambria Math" panose="02040503050406030204" pitchFamily="18" charset="0"/>
                          </a:rPr>
                          <m:t>𝑔</m:t>
                        </m:r>
                      </m:e>
                      <m:sub>
                        <m:r>
                          <a:rPr lang="en-US" sz="3000" i="1">
                            <a:solidFill>
                              <a:schemeClr val="tx1"/>
                            </a:solidFill>
                            <a:latin typeface="Cambria Math" panose="02040503050406030204" pitchFamily="18" charset="0"/>
                          </a:rPr>
                          <m:t>𝑐</m:t>
                        </m:r>
                      </m:sub>
                    </m:sSub>
                  </m:oMath>
                </a14:m>
                <a:r>
                  <a:rPr lang="en-US" sz="3000" dirty="0">
                    <a:latin typeface="Goudy Old Style" panose="02020502050305020303" pitchFamily="18" charset="77"/>
                  </a:rPr>
                  <a:t>.</a:t>
                </a:r>
              </a:p>
              <a:p>
                <a:pPr marL="457200" indent="-457200" algn="just">
                  <a:buFont typeface="Arial" panose="020B0604020202020204" pitchFamily="34" charset="0"/>
                  <a:buChar char="•"/>
                </a:pPr>
                <a:r>
                  <a:rPr lang="en-US" sz="3000" dirty="0">
                    <a:latin typeface="Goudy Old Style" panose="02020502050305020303" pitchFamily="18" charset="77"/>
                  </a:rPr>
                  <a:t>An increase in </a:t>
                </a:r>
                <a14:m>
                  <m:oMath xmlns:m="http://schemas.openxmlformats.org/officeDocument/2006/math">
                    <m:sSub>
                      <m:sSubPr>
                        <m:ctrlPr>
                          <a:rPr lang="en-US" sz="3000" i="1" smtClean="0">
                            <a:solidFill>
                              <a:schemeClr val="tx1"/>
                            </a:solidFill>
                            <a:latin typeface="Cambria Math" panose="02040503050406030204" pitchFamily="18" charset="0"/>
                          </a:rPr>
                        </m:ctrlPr>
                      </m:sSubPr>
                      <m:e>
                        <m:r>
                          <a:rPr lang="en-US" sz="3000" i="1">
                            <a:solidFill>
                              <a:schemeClr val="tx1"/>
                            </a:solidFill>
                            <a:latin typeface="Cambria Math" panose="02040503050406030204" pitchFamily="18" charset="0"/>
                          </a:rPr>
                          <m:t>𝑔</m:t>
                        </m:r>
                      </m:e>
                      <m:sub>
                        <m:r>
                          <a:rPr lang="en-US" sz="3000" i="1">
                            <a:solidFill>
                              <a:schemeClr val="tx1"/>
                            </a:solidFill>
                            <a:latin typeface="Cambria Math" panose="02040503050406030204" pitchFamily="18" charset="0"/>
                          </a:rPr>
                          <m:t>𝑐</m:t>
                        </m:r>
                      </m:sub>
                    </m:sSub>
                  </m:oMath>
                </a14:m>
                <a:r>
                  <a:rPr lang="en-US" sz="3000" dirty="0">
                    <a:latin typeface="Goudy Old Style" panose="02020502050305020303" pitchFamily="18" charset="77"/>
                  </a:rPr>
                  <a:t> improves the spectral resolution between the diagonal and cross-peaks.</a:t>
                </a:r>
              </a:p>
              <a:p>
                <a:pPr marL="457200" indent="-457200" algn="just">
                  <a:buFont typeface="Arial" panose="020B0604020202020204" pitchFamily="34" charset="0"/>
                  <a:buChar char="•"/>
                </a:pPr>
                <a:r>
                  <a:rPr lang="en-US" sz="3000" dirty="0">
                    <a:latin typeface="Goudy Old Style" panose="02020502050305020303" pitchFamily="18" charset="77"/>
                  </a:rPr>
                  <a:t>Increasing </a:t>
                </a:r>
                <a14:m>
                  <m:oMath xmlns:m="http://schemas.openxmlformats.org/officeDocument/2006/math">
                    <m:sSub>
                      <m:sSubPr>
                        <m:ctrlPr>
                          <a:rPr lang="en-US" sz="3000" i="1" smtClean="0">
                            <a:solidFill>
                              <a:schemeClr val="tx1"/>
                            </a:solidFill>
                            <a:latin typeface="Cambria Math" panose="02040503050406030204" pitchFamily="18" charset="0"/>
                          </a:rPr>
                        </m:ctrlPr>
                      </m:sSubPr>
                      <m:e>
                        <m:r>
                          <a:rPr lang="en-US" sz="3000" i="1">
                            <a:solidFill>
                              <a:schemeClr val="tx1"/>
                            </a:solidFill>
                            <a:latin typeface="Cambria Math" panose="02040503050406030204" pitchFamily="18" charset="0"/>
                          </a:rPr>
                          <m:t>𝑔</m:t>
                        </m:r>
                      </m:e>
                      <m:sub>
                        <m:r>
                          <a:rPr lang="en-US" sz="3000" i="1">
                            <a:solidFill>
                              <a:schemeClr val="tx1"/>
                            </a:solidFill>
                            <a:latin typeface="Cambria Math" panose="02040503050406030204" pitchFamily="18" charset="0"/>
                          </a:rPr>
                          <m:t>𝑐</m:t>
                        </m:r>
                      </m:sub>
                    </m:sSub>
                  </m:oMath>
                </a14:m>
                <a:r>
                  <a:rPr lang="en-US" sz="3000" dirty="0">
                    <a:latin typeface="Goudy Old Style" panose="02020502050305020303" pitchFamily="18" charset="77"/>
                  </a:rPr>
                  <a:t> improves the coherent mechanism in the system compared to a bare isolated coupled dimer.</a:t>
                </a:r>
                <a:endParaRPr lang="en-US" sz="3000" i="1" dirty="0">
                  <a:latin typeface="Goudy Old Style" panose="02020502050305020303" pitchFamily="18" charset="77"/>
                </a:endParaRPr>
              </a:p>
            </p:txBody>
          </p:sp>
        </mc:Choice>
        <mc:Fallback xmlns="">
          <p:sp>
            <p:nvSpPr>
              <p:cNvPr id="556" name="TextBox 555">
                <a:extLst>
                  <a:ext uri="{FF2B5EF4-FFF2-40B4-BE49-F238E27FC236}">
                    <a16:creationId xmlns:a16="http://schemas.microsoft.com/office/drawing/2014/main" id="{8AD346DE-6E60-3125-3D56-7A2A3F9B86BB}"/>
                  </a:ext>
                </a:extLst>
              </p:cNvPr>
              <p:cNvSpPr txBox="1">
                <a:spLocks noRot="1" noChangeAspect="1" noMove="1" noResize="1" noEditPoints="1" noAdjustHandles="1" noChangeArrowheads="1" noChangeShapeType="1" noTextEdit="1"/>
              </p:cNvSpPr>
              <p:nvPr/>
            </p:nvSpPr>
            <p:spPr>
              <a:xfrm>
                <a:off x="34814151" y="5186599"/>
                <a:ext cx="8881635" cy="3323987"/>
              </a:xfrm>
              <a:prstGeom prst="rect">
                <a:avLst/>
              </a:prstGeom>
              <a:blipFill>
                <a:blip r:embed="rId106"/>
                <a:stretch>
                  <a:fillRect l="-1429" t="-2281" r="-1571" b="-4943"/>
                </a:stretch>
              </a:blipFill>
            </p:spPr>
            <p:txBody>
              <a:bodyPr/>
              <a:lstStyle/>
              <a:p>
                <a:r>
                  <a:rPr lang="en-US">
                    <a:noFill/>
                  </a:rPr>
                  <a:t> </a:t>
                </a:r>
              </a:p>
            </p:txBody>
          </p:sp>
        </mc:Fallback>
      </mc:AlternateContent>
      <p:grpSp>
        <p:nvGrpSpPr>
          <p:cNvPr id="559" name="Group 558">
            <a:extLst>
              <a:ext uri="{FF2B5EF4-FFF2-40B4-BE49-F238E27FC236}">
                <a16:creationId xmlns:a16="http://schemas.microsoft.com/office/drawing/2014/main" id="{AA1D1812-89D0-CA9E-89CD-D9E3D1FCB660}"/>
              </a:ext>
            </a:extLst>
          </p:cNvPr>
          <p:cNvGrpSpPr/>
          <p:nvPr/>
        </p:nvGrpSpPr>
        <p:grpSpPr>
          <a:xfrm>
            <a:off x="30057491" y="8993885"/>
            <a:ext cx="13806728" cy="9206243"/>
            <a:chOff x="30062783" y="8525039"/>
            <a:chExt cx="13806728" cy="9206243"/>
          </a:xfrm>
        </p:grpSpPr>
        <p:grpSp>
          <p:nvGrpSpPr>
            <p:cNvPr id="283" name="Group 282">
              <a:extLst>
                <a:ext uri="{FF2B5EF4-FFF2-40B4-BE49-F238E27FC236}">
                  <a16:creationId xmlns:a16="http://schemas.microsoft.com/office/drawing/2014/main" id="{EAA26E2E-B5CE-07A2-07C4-9B45EC8E5D3D}"/>
                </a:ext>
              </a:extLst>
            </p:cNvPr>
            <p:cNvGrpSpPr/>
            <p:nvPr/>
          </p:nvGrpSpPr>
          <p:grpSpPr>
            <a:xfrm>
              <a:off x="30062783" y="8525039"/>
              <a:ext cx="7799148" cy="9206243"/>
              <a:chOff x="636311" y="272138"/>
              <a:chExt cx="5154469" cy="5986229"/>
            </a:xfrm>
          </p:grpSpPr>
          <p:grpSp>
            <p:nvGrpSpPr>
              <p:cNvPr id="284" name="Group 283">
                <a:extLst>
                  <a:ext uri="{FF2B5EF4-FFF2-40B4-BE49-F238E27FC236}">
                    <a16:creationId xmlns:a16="http://schemas.microsoft.com/office/drawing/2014/main" id="{00E8F67D-A63C-0A13-6187-ED650283E09E}"/>
                  </a:ext>
                </a:extLst>
              </p:cNvPr>
              <p:cNvGrpSpPr/>
              <p:nvPr/>
            </p:nvGrpSpPr>
            <p:grpSpPr>
              <a:xfrm>
                <a:off x="636311" y="272138"/>
                <a:ext cx="5154469" cy="5986229"/>
                <a:chOff x="636311" y="272138"/>
                <a:chExt cx="5154469" cy="5986229"/>
              </a:xfrm>
            </p:grpSpPr>
            <p:grpSp>
              <p:nvGrpSpPr>
                <p:cNvPr id="300" name="Group 299">
                  <a:extLst>
                    <a:ext uri="{FF2B5EF4-FFF2-40B4-BE49-F238E27FC236}">
                      <a16:creationId xmlns:a16="http://schemas.microsoft.com/office/drawing/2014/main" id="{30EB99BC-A70A-2DE4-121C-299E4EBA7DF1}"/>
                    </a:ext>
                  </a:extLst>
                </p:cNvPr>
                <p:cNvGrpSpPr/>
                <p:nvPr/>
              </p:nvGrpSpPr>
              <p:grpSpPr>
                <a:xfrm>
                  <a:off x="636311" y="272138"/>
                  <a:ext cx="5154469" cy="2282791"/>
                  <a:chOff x="672886" y="114807"/>
                  <a:chExt cx="5154469" cy="2282791"/>
                </a:xfrm>
              </p:grpSpPr>
              <p:pic>
                <p:nvPicPr>
                  <p:cNvPr id="309" name="Picture 308">
                    <a:extLst>
                      <a:ext uri="{FF2B5EF4-FFF2-40B4-BE49-F238E27FC236}">
                        <a16:creationId xmlns:a16="http://schemas.microsoft.com/office/drawing/2014/main" id="{F99EECFD-1992-AC3D-733B-AA46A5C9DC4B}"/>
                      </a:ext>
                    </a:extLst>
                  </p:cNvPr>
                  <p:cNvPicPr>
                    <a:picLocks noChangeAspect="1"/>
                  </p:cNvPicPr>
                  <p:nvPr/>
                </p:nvPicPr>
                <p:blipFill>
                  <a:blip r:embed="rId107"/>
                  <a:srcRect/>
                  <a:stretch/>
                </p:blipFill>
                <p:spPr>
                  <a:xfrm>
                    <a:off x="672886" y="419443"/>
                    <a:ext cx="2027134" cy="1978155"/>
                  </a:xfrm>
                  <a:prstGeom prst="rect">
                    <a:avLst/>
                  </a:prstGeom>
                </p:spPr>
              </p:pic>
              <p:pic>
                <p:nvPicPr>
                  <p:cNvPr id="310" name="Picture 309">
                    <a:extLst>
                      <a:ext uri="{FF2B5EF4-FFF2-40B4-BE49-F238E27FC236}">
                        <a16:creationId xmlns:a16="http://schemas.microsoft.com/office/drawing/2014/main" id="{96D374F1-E069-2692-0CC8-F8EAB7B07332}"/>
                      </a:ext>
                    </a:extLst>
                  </p:cNvPr>
                  <p:cNvPicPr>
                    <a:picLocks noChangeAspect="1"/>
                  </p:cNvPicPr>
                  <p:nvPr/>
                </p:nvPicPr>
                <p:blipFill>
                  <a:blip r:embed="rId108"/>
                  <a:srcRect/>
                  <a:stretch/>
                </p:blipFill>
                <p:spPr>
                  <a:xfrm>
                    <a:off x="2468843" y="114807"/>
                    <a:ext cx="1920362" cy="2279957"/>
                  </a:xfrm>
                  <a:prstGeom prst="rect">
                    <a:avLst/>
                  </a:prstGeom>
                </p:spPr>
              </p:pic>
              <p:pic>
                <p:nvPicPr>
                  <p:cNvPr id="311" name="Picture 310">
                    <a:extLst>
                      <a:ext uri="{FF2B5EF4-FFF2-40B4-BE49-F238E27FC236}">
                        <a16:creationId xmlns:a16="http://schemas.microsoft.com/office/drawing/2014/main" id="{D3D76783-5CAB-9FAF-9722-57771EB74360}"/>
                      </a:ext>
                    </a:extLst>
                  </p:cNvPr>
                  <p:cNvPicPr>
                    <a:picLocks noChangeAspect="1"/>
                  </p:cNvPicPr>
                  <p:nvPr/>
                </p:nvPicPr>
                <p:blipFill>
                  <a:blip r:embed="rId109"/>
                  <a:srcRect/>
                  <a:stretch/>
                </p:blipFill>
                <p:spPr>
                  <a:xfrm>
                    <a:off x="4167340" y="419154"/>
                    <a:ext cx="1660015" cy="1978155"/>
                  </a:xfrm>
                  <a:prstGeom prst="rect">
                    <a:avLst/>
                  </a:prstGeom>
                </p:spPr>
              </p:pic>
            </p:grpSp>
            <p:grpSp>
              <p:nvGrpSpPr>
                <p:cNvPr id="301" name="Group 300">
                  <a:extLst>
                    <a:ext uri="{FF2B5EF4-FFF2-40B4-BE49-F238E27FC236}">
                      <a16:creationId xmlns:a16="http://schemas.microsoft.com/office/drawing/2014/main" id="{31C119D7-34C1-A93C-04DE-0D8E6A8E5F04}"/>
                    </a:ext>
                  </a:extLst>
                </p:cNvPr>
                <p:cNvGrpSpPr/>
                <p:nvPr/>
              </p:nvGrpSpPr>
              <p:grpSpPr>
                <a:xfrm>
                  <a:off x="646820" y="2487138"/>
                  <a:ext cx="5139714" cy="1815911"/>
                  <a:chOff x="683395" y="403046"/>
                  <a:chExt cx="5139714" cy="1815911"/>
                </a:xfrm>
              </p:grpSpPr>
              <p:pic>
                <p:nvPicPr>
                  <p:cNvPr id="306" name="Picture 305">
                    <a:extLst>
                      <a:ext uri="{FF2B5EF4-FFF2-40B4-BE49-F238E27FC236}">
                        <a16:creationId xmlns:a16="http://schemas.microsoft.com/office/drawing/2014/main" id="{3245A7A3-B392-11CE-B907-AB7D97047B5D}"/>
                      </a:ext>
                    </a:extLst>
                  </p:cNvPr>
                  <p:cNvPicPr>
                    <a:picLocks noChangeAspect="1"/>
                  </p:cNvPicPr>
                  <p:nvPr/>
                </p:nvPicPr>
                <p:blipFill>
                  <a:blip r:embed="rId110"/>
                  <a:srcRect/>
                  <a:stretch/>
                </p:blipFill>
                <p:spPr>
                  <a:xfrm>
                    <a:off x="683395" y="403046"/>
                    <a:ext cx="2012001" cy="1815911"/>
                  </a:xfrm>
                  <a:prstGeom prst="rect">
                    <a:avLst/>
                  </a:prstGeom>
                </p:spPr>
              </p:pic>
              <p:pic>
                <p:nvPicPr>
                  <p:cNvPr id="307" name="Picture 306">
                    <a:extLst>
                      <a:ext uri="{FF2B5EF4-FFF2-40B4-BE49-F238E27FC236}">
                        <a16:creationId xmlns:a16="http://schemas.microsoft.com/office/drawing/2014/main" id="{86E92CCB-C127-FDF0-AD80-A499943C2447}"/>
                      </a:ext>
                    </a:extLst>
                  </p:cNvPr>
                  <p:cNvPicPr>
                    <a:picLocks noChangeAspect="1"/>
                  </p:cNvPicPr>
                  <p:nvPr/>
                </p:nvPicPr>
                <p:blipFill>
                  <a:blip r:embed="rId111"/>
                  <a:srcRect/>
                  <a:stretch/>
                </p:blipFill>
                <p:spPr>
                  <a:xfrm>
                    <a:off x="2610202" y="403046"/>
                    <a:ext cx="1645920" cy="1815911"/>
                  </a:xfrm>
                  <a:prstGeom prst="rect">
                    <a:avLst/>
                  </a:prstGeom>
                </p:spPr>
              </p:pic>
              <p:pic>
                <p:nvPicPr>
                  <p:cNvPr id="308" name="Picture 307">
                    <a:extLst>
                      <a:ext uri="{FF2B5EF4-FFF2-40B4-BE49-F238E27FC236}">
                        <a16:creationId xmlns:a16="http://schemas.microsoft.com/office/drawing/2014/main" id="{4BBAF2C5-C34D-763F-FE41-EC91E73FB225}"/>
                      </a:ext>
                    </a:extLst>
                  </p:cNvPr>
                  <p:cNvPicPr>
                    <a:picLocks noChangeAspect="1"/>
                  </p:cNvPicPr>
                  <p:nvPr/>
                </p:nvPicPr>
                <p:blipFill>
                  <a:blip r:embed="rId112"/>
                  <a:srcRect/>
                  <a:stretch/>
                </p:blipFill>
                <p:spPr>
                  <a:xfrm>
                    <a:off x="4177188" y="403047"/>
                    <a:ext cx="1645921" cy="1815910"/>
                  </a:xfrm>
                  <a:prstGeom prst="rect">
                    <a:avLst/>
                  </a:prstGeom>
                </p:spPr>
              </p:pic>
            </p:grpSp>
            <p:grpSp>
              <p:nvGrpSpPr>
                <p:cNvPr id="302" name="Group 301">
                  <a:extLst>
                    <a:ext uri="{FF2B5EF4-FFF2-40B4-BE49-F238E27FC236}">
                      <a16:creationId xmlns:a16="http://schemas.microsoft.com/office/drawing/2014/main" id="{6AD18E39-281F-55F4-F99B-CF6A43D2440B}"/>
                    </a:ext>
                  </a:extLst>
                </p:cNvPr>
                <p:cNvGrpSpPr/>
                <p:nvPr/>
              </p:nvGrpSpPr>
              <p:grpSpPr>
                <a:xfrm>
                  <a:off x="640866" y="4248840"/>
                  <a:ext cx="5144324" cy="2009527"/>
                  <a:chOff x="678935" y="238469"/>
                  <a:chExt cx="5144324" cy="2009527"/>
                </a:xfrm>
              </p:grpSpPr>
              <p:pic>
                <p:nvPicPr>
                  <p:cNvPr id="303" name="Picture 302">
                    <a:extLst>
                      <a:ext uri="{FF2B5EF4-FFF2-40B4-BE49-F238E27FC236}">
                        <a16:creationId xmlns:a16="http://schemas.microsoft.com/office/drawing/2014/main" id="{19EF0ADE-D807-74F4-F22A-BD43D6C0DA49}"/>
                      </a:ext>
                    </a:extLst>
                  </p:cNvPr>
                  <p:cNvPicPr>
                    <a:picLocks noChangeAspect="1"/>
                  </p:cNvPicPr>
                  <p:nvPr/>
                </p:nvPicPr>
                <p:blipFill>
                  <a:blip r:embed="rId113"/>
                  <a:srcRect/>
                  <a:stretch/>
                </p:blipFill>
                <p:spPr>
                  <a:xfrm>
                    <a:off x="678935" y="238469"/>
                    <a:ext cx="2012001" cy="2006106"/>
                  </a:xfrm>
                  <a:prstGeom prst="rect">
                    <a:avLst/>
                  </a:prstGeom>
                </p:spPr>
              </p:pic>
              <p:pic>
                <p:nvPicPr>
                  <p:cNvPr id="304" name="Picture 303">
                    <a:extLst>
                      <a:ext uri="{FF2B5EF4-FFF2-40B4-BE49-F238E27FC236}">
                        <a16:creationId xmlns:a16="http://schemas.microsoft.com/office/drawing/2014/main" id="{011F590F-33A7-A8FB-EFCE-D1CE88A9442E}"/>
                      </a:ext>
                    </a:extLst>
                  </p:cNvPr>
                  <p:cNvPicPr>
                    <a:picLocks noChangeAspect="1"/>
                  </p:cNvPicPr>
                  <p:nvPr/>
                </p:nvPicPr>
                <p:blipFill>
                  <a:blip r:embed="rId114"/>
                  <a:srcRect/>
                  <a:stretch/>
                </p:blipFill>
                <p:spPr>
                  <a:xfrm>
                    <a:off x="2608540" y="238470"/>
                    <a:ext cx="1647392" cy="2009091"/>
                  </a:xfrm>
                  <a:prstGeom prst="rect">
                    <a:avLst/>
                  </a:prstGeom>
                </p:spPr>
              </p:pic>
              <p:pic>
                <p:nvPicPr>
                  <p:cNvPr id="305" name="Picture 304">
                    <a:extLst>
                      <a:ext uri="{FF2B5EF4-FFF2-40B4-BE49-F238E27FC236}">
                        <a16:creationId xmlns:a16="http://schemas.microsoft.com/office/drawing/2014/main" id="{A5943E67-25E4-B891-F4BA-7C6DF7B5B0C7}"/>
                      </a:ext>
                    </a:extLst>
                  </p:cNvPr>
                  <p:cNvPicPr>
                    <a:picLocks noChangeAspect="1"/>
                  </p:cNvPicPr>
                  <p:nvPr/>
                </p:nvPicPr>
                <p:blipFill>
                  <a:blip r:embed="rId115"/>
                  <a:srcRect/>
                  <a:stretch/>
                </p:blipFill>
                <p:spPr>
                  <a:xfrm>
                    <a:off x="4175507" y="238470"/>
                    <a:ext cx="1647752" cy="2009526"/>
                  </a:xfrm>
                  <a:prstGeom prst="rect">
                    <a:avLst/>
                  </a:prstGeom>
                </p:spPr>
              </p:pic>
            </p:grpSp>
          </p:grpSp>
          <p:grpSp>
            <p:nvGrpSpPr>
              <p:cNvPr id="285" name="Group 284">
                <a:extLst>
                  <a:ext uri="{FF2B5EF4-FFF2-40B4-BE49-F238E27FC236}">
                    <a16:creationId xmlns:a16="http://schemas.microsoft.com/office/drawing/2014/main" id="{6454E0D0-8AB2-8752-BB3B-54FE68E3FA83}"/>
                  </a:ext>
                </a:extLst>
              </p:cNvPr>
              <p:cNvGrpSpPr/>
              <p:nvPr/>
            </p:nvGrpSpPr>
            <p:grpSpPr>
              <a:xfrm>
                <a:off x="1076571" y="739066"/>
                <a:ext cx="3585044" cy="267145"/>
                <a:chOff x="1076571" y="739066"/>
                <a:chExt cx="3585044" cy="267145"/>
              </a:xfrm>
            </p:grpSpPr>
            <p:sp>
              <p:nvSpPr>
                <p:cNvPr id="296" name="TextBox 295">
                  <a:extLst>
                    <a:ext uri="{FF2B5EF4-FFF2-40B4-BE49-F238E27FC236}">
                      <a16:creationId xmlns:a16="http://schemas.microsoft.com/office/drawing/2014/main" id="{DD71323E-33FA-A3AC-9211-E55CE5D46E78}"/>
                    </a:ext>
                  </a:extLst>
                </p:cNvPr>
                <p:cNvSpPr txBox="1"/>
                <p:nvPr/>
              </p:nvSpPr>
              <p:spPr>
                <a:xfrm>
                  <a:off x="1076571" y="739066"/>
                  <a:ext cx="455625" cy="260166"/>
                </a:xfrm>
                <a:prstGeom prst="rect">
                  <a:avLst/>
                </a:prstGeom>
                <a:noFill/>
              </p:spPr>
              <p:txBody>
                <a:bodyPr wrap="square" rtlCol="0">
                  <a:spAutoFit/>
                </a:bodyPr>
                <a:lstStyle/>
                <a:p>
                  <a:r>
                    <a:rPr lang="en-US" sz="2000" dirty="0"/>
                    <a:t>(a)</a:t>
                  </a:r>
                </a:p>
              </p:txBody>
            </p:sp>
            <p:sp>
              <p:nvSpPr>
                <p:cNvPr id="297" name="TextBox 296">
                  <a:extLst>
                    <a:ext uri="{FF2B5EF4-FFF2-40B4-BE49-F238E27FC236}">
                      <a16:creationId xmlns:a16="http://schemas.microsoft.com/office/drawing/2014/main" id="{2AB7905B-7CF8-DCFA-AA7B-E850881510BB}"/>
                    </a:ext>
                  </a:extLst>
                </p:cNvPr>
                <p:cNvSpPr txBox="1"/>
                <p:nvPr/>
              </p:nvSpPr>
              <p:spPr>
                <a:xfrm>
                  <a:off x="2648080" y="739066"/>
                  <a:ext cx="455625" cy="260166"/>
                </a:xfrm>
                <a:prstGeom prst="rect">
                  <a:avLst/>
                </a:prstGeom>
                <a:noFill/>
              </p:spPr>
              <p:txBody>
                <a:bodyPr wrap="square" rtlCol="0">
                  <a:spAutoFit/>
                </a:bodyPr>
                <a:lstStyle/>
                <a:p>
                  <a:r>
                    <a:rPr lang="en-US" sz="2000" dirty="0"/>
                    <a:t>(b)</a:t>
                  </a:r>
                </a:p>
              </p:txBody>
            </p:sp>
            <p:sp>
              <p:nvSpPr>
                <p:cNvPr id="298" name="TextBox 297">
                  <a:extLst>
                    <a:ext uri="{FF2B5EF4-FFF2-40B4-BE49-F238E27FC236}">
                      <a16:creationId xmlns:a16="http://schemas.microsoft.com/office/drawing/2014/main" id="{933FDD28-0A73-1311-EDAB-5A97154E322D}"/>
                    </a:ext>
                  </a:extLst>
                </p:cNvPr>
                <p:cNvSpPr txBox="1"/>
                <p:nvPr/>
              </p:nvSpPr>
              <p:spPr>
                <a:xfrm>
                  <a:off x="4205990" y="739066"/>
                  <a:ext cx="455625" cy="260166"/>
                </a:xfrm>
                <a:prstGeom prst="rect">
                  <a:avLst/>
                </a:prstGeom>
                <a:noFill/>
              </p:spPr>
              <p:txBody>
                <a:bodyPr wrap="square" rtlCol="0">
                  <a:spAutoFit/>
                </a:bodyPr>
                <a:lstStyle/>
                <a:p>
                  <a:r>
                    <a:rPr lang="en-US" sz="2000" dirty="0"/>
                    <a:t>(c)</a:t>
                  </a:r>
                </a:p>
              </p:txBody>
            </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748E1343-B870-A417-9049-07A5D583B73C}"/>
                        </a:ext>
                      </a:extLst>
                    </p:cNvPr>
                    <p:cNvSpPr txBox="1"/>
                    <p:nvPr/>
                  </p:nvSpPr>
                  <p:spPr>
                    <a:xfrm>
                      <a:off x="1204885" y="746045"/>
                      <a:ext cx="1411077" cy="26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m:t>
                            </m:r>
                            <m:r>
                              <a:rPr lang="en-US" sz="2000">
                                <a:latin typeface="Cambria Math" panose="02040503050406030204" pitchFamily="18" charset="0"/>
                                <a:ea typeface="Cambria Math" panose="02040503050406030204" pitchFamily="18" charset="0"/>
                              </a:rPr>
                              <m:t>100</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cm</m:t>
                                </m:r>
                              </m:e>
                              <m:sup>
                                <m:r>
                                  <a:rPr lang="en-US" sz="2000" i="1">
                                    <a:latin typeface="Cambria Math" panose="02040503050406030204" pitchFamily="18" charset="0"/>
                                    <a:ea typeface="Cambria Math" panose="02040503050406030204" pitchFamily="18" charset="0"/>
                                  </a:rPr>
                                  <m:t>−1</m:t>
                                </m:r>
                              </m:sup>
                            </m:sSup>
                          </m:oMath>
                        </m:oMathPara>
                      </a14:m>
                      <a:endParaRPr lang="en-US" sz="2000" dirty="0"/>
                    </a:p>
                  </p:txBody>
                </p:sp>
              </mc:Choice>
              <mc:Fallback xmlns="">
                <p:sp>
                  <p:nvSpPr>
                    <p:cNvPr id="299" name="TextBox 298">
                      <a:extLst>
                        <a:ext uri="{FF2B5EF4-FFF2-40B4-BE49-F238E27FC236}">
                          <a16:creationId xmlns:a16="http://schemas.microsoft.com/office/drawing/2014/main" id="{748E1343-B870-A417-9049-07A5D583B73C}"/>
                        </a:ext>
                      </a:extLst>
                    </p:cNvPr>
                    <p:cNvSpPr txBox="1">
                      <a:spLocks noRot="1" noChangeAspect="1" noMove="1" noResize="1" noEditPoints="1" noAdjustHandles="1" noChangeArrowheads="1" noChangeShapeType="1" noTextEdit="1"/>
                    </p:cNvSpPr>
                    <p:nvPr/>
                  </p:nvSpPr>
                  <p:spPr>
                    <a:xfrm>
                      <a:off x="1204885" y="746045"/>
                      <a:ext cx="1411077" cy="260166"/>
                    </a:xfrm>
                    <a:prstGeom prst="rect">
                      <a:avLst/>
                    </a:prstGeom>
                    <a:blipFill>
                      <a:blip r:embed="rId116"/>
                      <a:stretch>
                        <a:fillRect b="-6061"/>
                      </a:stretch>
                    </a:blipFill>
                  </p:spPr>
                  <p:txBody>
                    <a:bodyPr/>
                    <a:lstStyle/>
                    <a:p>
                      <a:r>
                        <a:rPr lang="en-US">
                          <a:noFill/>
                        </a:rPr>
                        <a:t> </a:t>
                      </a:r>
                    </a:p>
                  </p:txBody>
                </p:sp>
              </mc:Fallback>
            </mc:AlternateContent>
          </p:grpSp>
          <p:grpSp>
            <p:nvGrpSpPr>
              <p:cNvPr id="286" name="Group 285">
                <a:extLst>
                  <a:ext uri="{FF2B5EF4-FFF2-40B4-BE49-F238E27FC236}">
                    <a16:creationId xmlns:a16="http://schemas.microsoft.com/office/drawing/2014/main" id="{69BC1C7B-DEB4-7A83-B9CD-B71E4CF053E2}"/>
                  </a:ext>
                </a:extLst>
              </p:cNvPr>
              <p:cNvGrpSpPr/>
              <p:nvPr/>
            </p:nvGrpSpPr>
            <p:grpSpPr>
              <a:xfrm>
                <a:off x="1084599" y="2479393"/>
                <a:ext cx="3578736" cy="274717"/>
                <a:chOff x="1081055" y="554907"/>
                <a:chExt cx="3578736" cy="274717"/>
              </a:xfrm>
            </p:grpSpPr>
            <p:sp>
              <p:nvSpPr>
                <p:cNvPr id="292" name="TextBox 291">
                  <a:extLst>
                    <a:ext uri="{FF2B5EF4-FFF2-40B4-BE49-F238E27FC236}">
                      <a16:creationId xmlns:a16="http://schemas.microsoft.com/office/drawing/2014/main" id="{5DE8284E-878B-46D8-10ED-DCE4CD7D6A03}"/>
                    </a:ext>
                  </a:extLst>
                </p:cNvPr>
                <p:cNvSpPr txBox="1"/>
                <p:nvPr/>
              </p:nvSpPr>
              <p:spPr>
                <a:xfrm>
                  <a:off x="1081055" y="569458"/>
                  <a:ext cx="455625" cy="260166"/>
                </a:xfrm>
                <a:prstGeom prst="rect">
                  <a:avLst/>
                </a:prstGeom>
                <a:noFill/>
              </p:spPr>
              <p:txBody>
                <a:bodyPr wrap="square" rtlCol="0">
                  <a:spAutoFit/>
                </a:bodyPr>
                <a:lstStyle/>
                <a:p>
                  <a:r>
                    <a:rPr lang="en-US" sz="2000" dirty="0"/>
                    <a:t>(d)</a:t>
                  </a:r>
                </a:p>
              </p:txBody>
            </p:sp>
            <p:sp>
              <p:nvSpPr>
                <p:cNvPr id="293" name="TextBox 292">
                  <a:extLst>
                    <a:ext uri="{FF2B5EF4-FFF2-40B4-BE49-F238E27FC236}">
                      <a16:creationId xmlns:a16="http://schemas.microsoft.com/office/drawing/2014/main" id="{7C2ACA7F-895A-126C-C120-33EC6E91EB37}"/>
                    </a:ext>
                  </a:extLst>
                </p:cNvPr>
                <p:cNvSpPr txBox="1"/>
                <p:nvPr/>
              </p:nvSpPr>
              <p:spPr>
                <a:xfrm>
                  <a:off x="2594560" y="557946"/>
                  <a:ext cx="455625" cy="260166"/>
                </a:xfrm>
                <a:prstGeom prst="rect">
                  <a:avLst/>
                </a:prstGeom>
                <a:noFill/>
              </p:spPr>
              <p:txBody>
                <a:bodyPr wrap="square" rtlCol="0">
                  <a:spAutoFit/>
                </a:bodyPr>
                <a:lstStyle/>
                <a:p>
                  <a:r>
                    <a:rPr lang="en-US" sz="2000" dirty="0"/>
                    <a:t>(e)</a:t>
                  </a:r>
                </a:p>
              </p:txBody>
            </p:sp>
            <p:sp>
              <p:nvSpPr>
                <p:cNvPr id="294" name="TextBox 293">
                  <a:extLst>
                    <a:ext uri="{FF2B5EF4-FFF2-40B4-BE49-F238E27FC236}">
                      <a16:creationId xmlns:a16="http://schemas.microsoft.com/office/drawing/2014/main" id="{0CF300EC-84AD-71CC-F0AC-B72D8ADC5EB2}"/>
                    </a:ext>
                  </a:extLst>
                </p:cNvPr>
                <p:cNvSpPr txBox="1"/>
                <p:nvPr/>
              </p:nvSpPr>
              <p:spPr>
                <a:xfrm>
                  <a:off x="4204166" y="561869"/>
                  <a:ext cx="455625" cy="260166"/>
                </a:xfrm>
                <a:prstGeom prst="rect">
                  <a:avLst/>
                </a:prstGeom>
                <a:noFill/>
              </p:spPr>
              <p:txBody>
                <a:bodyPr wrap="square" rtlCol="0">
                  <a:spAutoFit/>
                </a:bodyPr>
                <a:lstStyle/>
                <a:p>
                  <a:r>
                    <a:rPr lang="en-US" sz="2000" dirty="0"/>
                    <a:t>(f)</a:t>
                  </a:r>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B253206-52B1-AA10-93C6-3D87BCA971C4}"/>
                        </a:ext>
                      </a:extLst>
                    </p:cNvPr>
                    <p:cNvSpPr txBox="1"/>
                    <p:nvPr/>
                  </p:nvSpPr>
                  <p:spPr>
                    <a:xfrm>
                      <a:off x="1326965" y="554907"/>
                      <a:ext cx="1395409" cy="26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m:t>
                            </m:r>
                            <m:r>
                              <a:rPr lang="en-US" sz="2000">
                                <a:latin typeface="Cambria Math" panose="02040503050406030204" pitchFamily="18" charset="0"/>
                                <a:ea typeface="Cambria Math" panose="02040503050406030204" pitchFamily="18" charset="0"/>
                              </a:rPr>
                              <m:t>200</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cm</m:t>
                                </m:r>
                              </m:e>
                              <m:sup>
                                <m:r>
                                  <a:rPr lang="en-US" sz="2000" i="1">
                                    <a:latin typeface="Cambria Math" panose="02040503050406030204" pitchFamily="18" charset="0"/>
                                    <a:ea typeface="Cambria Math" panose="02040503050406030204" pitchFamily="18" charset="0"/>
                                  </a:rPr>
                                  <m:t>−1</m:t>
                                </m:r>
                              </m:sup>
                            </m:sSup>
                          </m:oMath>
                        </m:oMathPara>
                      </a14:m>
                      <a:endParaRPr lang="en-US" sz="2000" dirty="0"/>
                    </a:p>
                  </p:txBody>
                </p:sp>
              </mc:Choice>
              <mc:Fallback xmlns="">
                <p:sp>
                  <p:nvSpPr>
                    <p:cNvPr id="295" name="TextBox 294">
                      <a:extLst>
                        <a:ext uri="{FF2B5EF4-FFF2-40B4-BE49-F238E27FC236}">
                          <a16:creationId xmlns:a16="http://schemas.microsoft.com/office/drawing/2014/main" id="{3B253206-52B1-AA10-93C6-3D87BCA971C4}"/>
                        </a:ext>
                      </a:extLst>
                    </p:cNvPr>
                    <p:cNvSpPr txBox="1">
                      <a:spLocks noRot="1" noChangeAspect="1" noMove="1" noResize="1" noEditPoints="1" noAdjustHandles="1" noChangeArrowheads="1" noChangeShapeType="1" noTextEdit="1"/>
                    </p:cNvSpPr>
                    <p:nvPr/>
                  </p:nvSpPr>
                  <p:spPr>
                    <a:xfrm>
                      <a:off x="1326965" y="554907"/>
                      <a:ext cx="1395409" cy="260166"/>
                    </a:xfrm>
                    <a:prstGeom prst="rect">
                      <a:avLst/>
                    </a:prstGeom>
                    <a:blipFill>
                      <a:blip r:embed="rId117"/>
                      <a:stretch>
                        <a:fillRect b="-6061"/>
                      </a:stretch>
                    </a:blipFill>
                  </p:spPr>
                  <p:txBody>
                    <a:bodyPr/>
                    <a:lstStyle/>
                    <a:p>
                      <a:r>
                        <a:rPr lang="en-US">
                          <a:noFill/>
                        </a:rPr>
                        <a:t> </a:t>
                      </a:r>
                    </a:p>
                  </p:txBody>
                </p:sp>
              </mc:Fallback>
            </mc:AlternateContent>
          </p:grpSp>
          <p:grpSp>
            <p:nvGrpSpPr>
              <p:cNvPr id="287" name="Group 286">
                <a:extLst>
                  <a:ext uri="{FF2B5EF4-FFF2-40B4-BE49-F238E27FC236}">
                    <a16:creationId xmlns:a16="http://schemas.microsoft.com/office/drawing/2014/main" id="{F823062F-3AF5-56B0-07A9-3C834D141713}"/>
                  </a:ext>
                </a:extLst>
              </p:cNvPr>
              <p:cNvGrpSpPr/>
              <p:nvPr/>
            </p:nvGrpSpPr>
            <p:grpSpPr>
              <a:xfrm>
                <a:off x="1091594" y="4242266"/>
                <a:ext cx="3569268" cy="284092"/>
                <a:chOff x="1134120" y="407463"/>
                <a:chExt cx="3569268" cy="284092"/>
              </a:xfrm>
            </p:grpSpPr>
            <p:sp>
              <p:nvSpPr>
                <p:cNvPr id="288" name="TextBox 287">
                  <a:extLst>
                    <a:ext uri="{FF2B5EF4-FFF2-40B4-BE49-F238E27FC236}">
                      <a16:creationId xmlns:a16="http://schemas.microsoft.com/office/drawing/2014/main" id="{9E38BB42-C9F7-278A-E164-4CE25352DFC5}"/>
                    </a:ext>
                  </a:extLst>
                </p:cNvPr>
                <p:cNvSpPr txBox="1"/>
                <p:nvPr/>
              </p:nvSpPr>
              <p:spPr>
                <a:xfrm>
                  <a:off x="1134120" y="419669"/>
                  <a:ext cx="455625" cy="260166"/>
                </a:xfrm>
                <a:prstGeom prst="rect">
                  <a:avLst/>
                </a:prstGeom>
                <a:noFill/>
              </p:spPr>
              <p:txBody>
                <a:bodyPr wrap="square" rtlCol="0">
                  <a:spAutoFit/>
                </a:bodyPr>
                <a:lstStyle/>
                <a:p>
                  <a:r>
                    <a:rPr lang="en-US" sz="2000" dirty="0"/>
                    <a:t>(g)</a:t>
                  </a:r>
                </a:p>
              </p:txBody>
            </p:sp>
            <p:sp>
              <p:nvSpPr>
                <p:cNvPr id="289" name="TextBox 288">
                  <a:extLst>
                    <a:ext uri="{FF2B5EF4-FFF2-40B4-BE49-F238E27FC236}">
                      <a16:creationId xmlns:a16="http://schemas.microsoft.com/office/drawing/2014/main" id="{78593A23-C583-323A-FFE0-FDF16C6BA96E}"/>
                    </a:ext>
                  </a:extLst>
                </p:cNvPr>
                <p:cNvSpPr txBox="1"/>
                <p:nvPr/>
              </p:nvSpPr>
              <p:spPr>
                <a:xfrm>
                  <a:off x="2650394" y="407463"/>
                  <a:ext cx="455625" cy="260166"/>
                </a:xfrm>
                <a:prstGeom prst="rect">
                  <a:avLst/>
                </a:prstGeom>
                <a:noFill/>
              </p:spPr>
              <p:txBody>
                <a:bodyPr wrap="square" rtlCol="0">
                  <a:spAutoFit/>
                </a:bodyPr>
                <a:lstStyle/>
                <a:p>
                  <a:r>
                    <a:rPr lang="en-US" sz="2000" dirty="0"/>
                    <a:t>(h)</a:t>
                  </a:r>
                </a:p>
              </p:txBody>
            </p:sp>
            <p:sp>
              <p:nvSpPr>
                <p:cNvPr id="290" name="TextBox 289">
                  <a:extLst>
                    <a:ext uri="{FF2B5EF4-FFF2-40B4-BE49-F238E27FC236}">
                      <a16:creationId xmlns:a16="http://schemas.microsoft.com/office/drawing/2014/main" id="{8A89501B-8F02-CA24-B1E5-794FADE5CAE0}"/>
                    </a:ext>
                  </a:extLst>
                </p:cNvPr>
                <p:cNvSpPr txBox="1"/>
                <p:nvPr/>
              </p:nvSpPr>
              <p:spPr>
                <a:xfrm>
                  <a:off x="4247763" y="420384"/>
                  <a:ext cx="455625" cy="260166"/>
                </a:xfrm>
                <a:prstGeom prst="rect">
                  <a:avLst/>
                </a:prstGeom>
                <a:noFill/>
              </p:spPr>
              <p:txBody>
                <a:bodyPr wrap="square" rtlCol="0">
                  <a:spAutoFit/>
                </a:bodyPr>
                <a:lstStyle/>
                <a:p>
                  <a:r>
                    <a:rPr lang="en-US" sz="2000" dirty="0"/>
                    <a:t>(</a:t>
                  </a:r>
                  <a:r>
                    <a:rPr lang="en-US" sz="2000" dirty="0" err="1"/>
                    <a:t>i</a:t>
                  </a:r>
                  <a:r>
                    <a:rPr lang="en-US" sz="2000" dirty="0"/>
                    <a:t>)</a:t>
                  </a:r>
                </a:p>
              </p:txBody>
            </p: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F97B9175-BBC4-8A6E-D9EE-1ADF8A8269D6}"/>
                        </a:ext>
                      </a:extLst>
                    </p:cNvPr>
                    <p:cNvSpPr txBox="1"/>
                    <p:nvPr/>
                  </p:nvSpPr>
                  <p:spPr>
                    <a:xfrm>
                      <a:off x="1375909" y="431389"/>
                      <a:ext cx="1353725" cy="26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m:t>
                            </m:r>
                            <m:r>
                              <a:rPr lang="en-US" sz="2000">
                                <a:latin typeface="Cambria Math" panose="02040503050406030204" pitchFamily="18" charset="0"/>
                                <a:ea typeface="Cambria Math" panose="02040503050406030204" pitchFamily="18" charset="0"/>
                              </a:rPr>
                              <m:t>500</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cm</m:t>
                                </m:r>
                              </m:e>
                              <m:sup>
                                <m:r>
                                  <a:rPr lang="en-US" sz="2000" i="1">
                                    <a:latin typeface="Cambria Math" panose="02040503050406030204" pitchFamily="18" charset="0"/>
                                    <a:ea typeface="Cambria Math" panose="02040503050406030204" pitchFamily="18" charset="0"/>
                                  </a:rPr>
                                  <m:t>−1</m:t>
                                </m:r>
                              </m:sup>
                            </m:sSup>
                          </m:oMath>
                        </m:oMathPara>
                      </a14:m>
                      <a:endParaRPr lang="en-US" sz="2000" dirty="0"/>
                    </a:p>
                  </p:txBody>
                </p:sp>
              </mc:Choice>
              <mc:Fallback xmlns="">
                <p:sp>
                  <p:nvSpPr>
                    <p:cNvPr id="291" name="TextBox 290">
                      <a:extLst>
                        <a:ext uri="{FF2B5EF4-FFF2-40B4-BE49-F238E27FC236}">
                          <a16:creationId xmlns:a16="http://schemas.microsoft.com/office/drawing/2014/main" id="{F97B9175-BBC4-8A6E-D9EE-1ADF8A8269D6}"/>
                        </a:ext>
                      </a:extLst>
                    </p:cNvPr>
                    <p:cNvSpPr txBox="1">
                      <a:spLocks noRot="1" noChangeAspect="1" noMove="1" noResize="1" noEditPoints="1" noAdjustHandles="1" noChangeArrowheads="1" noChangeShapeType="1" noTextEdit="1"/>
                    </p:cNvSpPr>
                    <p:nvPr/>
                  </p:nvSpPr>
                  <p:spPr>
                    <a:xfrm>
                      <a:off x="1375909" y="431389"/>
                      <a:ext cx="1353725" cy="260166"/>
                    </a:xfrm>
                    <a:prstGeom prst="rect">
                      <a:avLst/>
                    </a:prstGeom>
                    <a:blipFill>
                      <a:blip r:embed="rId118"/>
                      <a:stretch>
                        <a:fillRect b="-6061"/>
                      </a:stretch>
                    </a:blipFill>
                  </p:spPr>
                  <p:txBody>
                    <a:bodyPr/>
                    <a:lstStyle/>
                    <a:p>
                      <a:r>
                        <a:rPr lang="en-US">
                          <a:noFill/>
                        </a:rPr>
                        <a:t> </a:t>
                      </a:r>
                    </a:p>
                  </p:txBody>
                </p:sp>
              </mc:Fallback>
            </mc:AlternateContent>
          </p:grpSp>
        </p:grpSp>
        <p:pic>
          <p:nvPicPr>
            <p:cNvPr id="312" name="Picture 311">
              <a:extLst>
                <a:ext uri="{FF2B5EF4-FFF2-40B4-BE49-F238E27FC236}">
                  <a16:creationId xmlns:a16="http://schemas.microsoft.com/office/drawing/2014/main" id="{CCCA1E0A-ECF3-32DF-3477-4ADE09025BB2}"/>
                </a:ext>
              </a:extLst>
            </p:cNvPr>
            <p:cNvPicPr>
              <a:picLocks noChangeAspect="1"/>
            </p:cNvPicPr>
            <p:nvPr/>
          </p:nvPicPr>
          <p:blipFill>
            <a:blip r:embed="rId119"/>
            <a:srcRect/>
            <a:stretch/>
          </p:blipFill>
          <p:spPr>
            <a:xfrm>
              <a:off x="38180670" y="9095889"/>
              <a:ext cx="5688841" cy="4348506"/>
            </a:xfrm>
            <a:prstGeom prst="rect">
              <a:avLst/>
            </a:prstGeom>
          </p:spPr>
        </p:pic>
        <p:pic>
          <p:nvPicPr>
            <p:cNvPr id="313" name="Picture 312">
              <a:extLst>
                <a:ext uri="{FF2B5EF4-FFF2-40B4-BE49-F238E27FC236}">
                  <a16:creationId xmlns:a16="http://schemas.microsoft.com/office/drawing/2014/main" id="{2F56174F-F6A0-020A-A8F5-2A00CD277E40}"/>
                </a:ext>
              </a:extLst>
            </p:cNvPr>
            <p:cNvPicPr>
              <a:picLocks noChangeAspect="1"/>
            </p:cNvPicPr>
            <p:nvPr/>
          </p:nvPicPr>
          <p:blipFill>
            <a:blip r:embed="rId120"/>
            <a:srcRect/>
            <a:stretch/>
          </p:blipFill>
          <p:spPr>
            <a:xfrm>
              <a:off x="38193578" y="13312199"/>
              <a:ext cx="5653506" cy="4348506"/>
            </a:xfrm>
            <a:prstGeom prst="rect">
              <a:avLst/>
            </a:prstGeom>
          </p:spPr>
        </p:pic>
        <mc:AlternateContent xmlns:mc="http://schemas.openxmlformats.org/markup-compatibility/2006" xmlns:a14="http://schemas.microsoft.com/office/drawing/2010/main">
          <mc:Choice Requires="a14">
            <p:sp>
              <p:nvSpPr>
                <p:cNvPr id="557" name="TextBox 556">
                  <a:extLst>
                    <a:ext uri="{FF2B5EF4-FFF2-40B4-BE49-F238E27FC236}">
                      <a16:creationId xmlns:a16="http://schemas.microsoft.com/office/drawing/2014/main" id="{D5DED46A-CE04-83B4-4D5E-6D7964685B6E}"/>
                    </a:ext>
                  </a:extLst>
                </p:cNvPr>
                <p:cNvSpPr txBox="1"/>
                <p:nvPr/>
              </p:nvSpPr>
              <p:spPr>
                <a:xfrm>
                  <a:off x="38964003" y="13450160"/>
                  <a:ext cx="1629606" cy="594685"/>
                </a:xfrm>
                <a:prstGeom prst="rect">
                  <a:avLst/>
                </a:prstGeom>
                <a:noFill/>
              </p:spPr>
              <p:txBody>
                <a:bodyPr wrap="square" rtlCol="0">
                  <a:spAutoFit/>
                </a:bodyPr>
                <a:lstStyle/>
                <a:p>
                  <a:r>
                    <a:rPr lang="en-US" sz="2800" dirty="0">
                      <a:latin typeface="Goudy Old Style" panose="02020502050305020303" pitchFamily="18" charset="77"/>
                    </a:rPr>
                    <a:t>Varying </a:t>
                  </a:r>
                  <a14:m>
                    <m:oMath xmlns:m="http://schemas.openxmlformats.org/officeDocument/2006/math">
                      <m:r>
                        <m:rPr>
                          <m:sty m:val="p"/>
                        </m:rPr>
                        <a:rPr lang="el-GR" sz="2800" i="1" dirty="0" smtClean="0">
                          <a:solidFill>
                            <a:schemeClr val="tx1"/>
                          </a:solidFill>
                          <a:latin typeface="Cambria Math" panose="02040503050406030204" pitchFamily="18" charset="0"/>
                          <a:ea typeface="Cambria Math" panose="02040503050406030204" pitchFamily="18" charset="0"/>
                        </a:rPr>
                        <m:t>Γ</m:t>
                      </m:r>
                    </m:oMath>
                  </a14:m>
                  <a:endParaRPr lang="en-US" sz="2800" dirty="0">
                    <a:latin typeface="Goudy Old Style" panose="02020502050305020303" pitchFamily="18" charset="77"/>
                  </a:endParaRPr>
                </a:p>
              </p:txBody>
            </p:sp>
          </mc:Choice>
          <mc:Fallback xmlns="">
            <p:sp>
              <p:nvSpPr>
                <p:cNvPr id="557" name="TextBox 556">
                  <a:extLst>
                    <a:ext uri="{FF2B5EF4-FFF2-40B4-BE49-F238E27FC236}">
                      <a16:creationId xmlns:a16="http://schemas.microsoft.com/office/drawing/2014/main" id="{D5DED46A-CE04-83B4-4D5E-6D7964685B6E}"/>
                    </a:ext>
                  </a:extLst>
                </p:cNvPr>
                <p:cNvSpPr txBox="1">
                  <a:spLocks noRot="1" noChangeAspect="1" noMove="1" noResize="1" noEditPoints="1" noAdjustHandles="1" noChangeArrowheads="1" noChangeShapeType="1" noTextEdit="1"/>
                </p:cNvSpPr>
                <p:nvPr/>
              </p:nvSpPr>
              <p:spPr>
                <a:xfrm>
                  <a:off x="38964003" y="13450160"/>
                  <a:ext cx="1629606" cy="594685"/>
                </a:xfrm>
                <a:prstGeom prst="rect">
                  <a:avLst/>
                </a:prstGeom>
                <a:blipFill>
                  <a:blip r:embed="rId121"/>
                  <a:stretch>
                    <a:fillRect l="-7752" t="-8333" b="-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8" name="TextBox 557">
                  <a:extLst>
                    <a:ext uri="{FF2B5EF4-FFF2-40B4-BE49-F238E27FC236}">
                      <a16:creationId xmlns:a16="http://schemas.microsoft.com/office/drawing/2014/main" id="{6B45986C-2F32-C2F0-8DB3-DAB9F6A42686}"/>
                    </a:ext>
                  </a:extLst>
                </p:cNvPr>
                <p:cNvSpPr txBox="1"/>
                <p:nvPr/>
              </p:nvSpPr>
              <p:spPr>
                <a:xfrm>
                  <a:off x="38900693" y="9283304"/>
                  <a:ext cx="1832027" cy="594685"/>
                </a:xfrm>
                <a:prstGeom prst="rect">
                  <a:avLst/>
                </a:prstGeom>
                <a:noFill/>
              </p:spPr>
              <p:txBody>
                <a:bodyPr wrap="square" rtlCol="0">
                  <a:spAutoFit/>
                </a:bodyPr>
                <a:lstStyle/>
                <a:p>
                  <a:r>
                    <a:rPr lang="en-US" sz="2800" dirty="0">
                      <a:latin typeface="Goudy Old Style" panose="02020502050305020303" pitchFamily="18" charset="77"/>
                    </a:rPr>
                    <a:t>Varying</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𝑔</m:t>
                          </m:r>
                        </m:e>
                        <m:sub>
                          <m:r>
                            <a:rPr lang="en-US" sz="2800" i="1">
                              <a:latin typeface="Cambria Math" panose="02040503050406030204" pitchFamily="18" charset="0"/>
                            </a:rPr>
                            <m:t>𝑐</m:t>
                          </m:r>
                        </m:sub>
                      </m:sSub>
                    </m:oMath>
                  </a14:m>
                  <a:endParaRPr lang="en-US" sz="2800" dirty="0">
                    <a:latin typeface="Goudy Old Style" panose="02020502050305020303" pitchFamily="18" charset="77"/>
                  </a:endParaRPr>
                </a:p>
              </p:txBody>
            </p:sp>
          </mc:Choice>
          <mc:Fallback xmlns="">
            <p:sp>
              <p:nvSpPr>
                <p:cNvPr id="558" name="TextBox 557">
                  <a:extLst>
                    <a:ext uri="{FF2B5EF4-FFF2-40B4-BE49-F238E27FC236}">
                      <a16:creationId xmlns:a16="http://schemas.microsoft.com/office/drawing/2014/main" id="{6B45986C-2F32-C2F0-8DB3-DAB9F6A42686}"/>
                    </a:ext>
                  </a:extLst>
                </p:cNvPr>
                <p:cNvSpPr txBox="1">
                  <a:spLocks noRot="1" noChangeAspect="1" noMove="1" noResize="1" noEditPoints="1" noAdjustHandles="1" noChangeArrowheads="1" noChangeShapeType="1" noTextEdit="1"/>
                </p:cNvSpPr>
                <p:nvPr/>
              </p:nvSpPr>
              <p:spPr>
                <a:xfrm>
                  <a:off x="38900693" y="9283304"/>
                  <a:ext cx="1832027" cy="594685"/>
                </a:xfrm>
                <a:prstGeom prst="rect">
                  <a:avLst/>
                </a:prstGeom>
                <a:blipFill>
                  <a:blip r:embed="rId122"/>
                  <a:stretch>
                    <a:fillRect l="-6897" t="-12766" b="-1489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0" name="TextBox 559">
                <a:extLst>
                  <a:ext uri="{FF2B5EF4-FFF2-40B4-BE49-F238E27FC236}">
                    <a16:creationId xmlns:a16="http://schemas.microsoft.com/office/drawing/2014/main" id="{348BFBC2-238A-08BB-1A49-739609A5D7FF}"/>
                  </a:ext>
                </a:extLst>
              </p:cNvPr>
              <p:cNvSpPr txBox="1"/>
              <p:nvPr/>
            </p:nvSpPr>
            <p:spPr>
              <a:xfrm>
                <a:off x="30131739" y="18594585"/>
                <a:ext cx="13564047" cy="2420086"/>
              </a:xfrm>
              <a:prstGeom prst="rect">
                <a:avLst/>
              </a:prstGeom>
              <a:noFill/>
            </p:spPr>
            <p:txBody>
              <a:bodyPr wrap="square" rtlCol="0">
                <a:spAutoFit/>
              </a:bodyPr>
              <a:lstStyle/>
              <a:p>
                <a:pPr marL="457200" indent="-457200" algn="just">
                  <a:buFont typeface="Arial" panose="020B0604020202020204" pitchFamily="34" charset="0"/>
                  <a:buChar char="•"/>
                </a:pPr>
                <a:r>
                  <a:rPr lang="en-US" sz="3000" dirty="0">
                    <a:latin typeface="Goudy Old Style" panose="02020502050305020303" pitchFamily="18" charset="77"/>
                  </a:rPr>
                  <a:t>Increasing </a:t>
                </a:r>
                <a14:m>
                  <m:oMath xmlns:m="http://schemas.openxmlformats.org/officeDocument/2006/math">
                    <m:r>
                      <m:rPr>
                        <m:sty m:val="p"/>
                      </m:rPr>
                      <a:rPr lang="el-GR" sz="3200" i="1" dirty="0" smtClean="0">
                        <a:solidFill>
                          <a:schemeClr val="tx1"/>
                        </a:solidFill>
                        <a:latin typeface="Cambria Math" panose="02040503050406030204" pitchFamily="18" charset="0"/>
                        <a:ea typeface="Cambria Math" panose="02040503050406030204" pitchFamily="18" charset="0"/>
                      </a:rPr>
                      <m:t>Γ</m:t>
                    </m:r>
                  </m:oMath>
                </a14:m>
                <a:r>
                  <a:rPr lang="en-US" sz="3000" dirty="0">
                    <a:latin typeface="Goudy Old Style" panose="02020502050305020303" pitchFamily="18" charset="77"/>
                  </a:rPr>
                  <a:t> reduces the coherent cross-peak oscillation magnitudes due to the additional cavity bath loss channel.</a:t>
                </a:r>
              </a:p>
              <a:p>
                <a:pPr marL="457200" indent="-457200" algn="just">
                  <a:buFont typeface="Arial" panose="020B0604020202020204" pitchFamily="34" charset="0"/>
                  <a:buChar char="•"/>
                </a:pPr>
                <a:r>
                  <a:rPr lang="en-US" sz="3000" dirty="0">
                    <a:latin typeface="Goudy Old Style" panose="02020502050305020303" pitchFamily="18" charset="77"/>
                  </a:rPr>
                  <a:t>Even at a high loss of 20meV, we can still observe the coherence lifetime of around 150 fs at room temperature which is around 3-5 times higher than the bare dimer coherence lifetime of 30-50 fs.  </a:t>
                </a:r>
                <a:endParaRPr lang="en-US" sz="3000" i="1" dirty="0">
                  <a:latin typeface="Goudy Old Style" panose="02020502050305020303" pitchFamily="18" charset="77"/>
                </a:endParaRPr>
              </a:p>
            </p:txBody>
          </p:sp>
        </mc:Choice>
        <mc:Fallback xmlns="">
          <p:sp>
            <p:nvSpPr>
              <p:cNvPr id="560" name="TextBox 559">
                <a:extLst>
                  <a:ext uri="{FF2B5EF4-FFF2-40B4-BE49-F238E27FC236}">
                    <a16:creationId xmlns:a16="http://schemas.microsoft.com/office/drawing/2014/main" id="{348BFBC2-238A-08BB-1A49-739609A5D7FF}"/>
                  </a:ext>
                </a:extLst>
              </p:cNvPr>
              <p:cNvSpPr txBox="1">
                <a:spLocks noRot="1" noChangeAspect="1" noMove="1" noResize="1" noEditPoints="1" noAdjustHandles="1" noChangeArrowheads="1" noChangeShapeType="1" noTextEdit="1"/>
              </p:cNvSpPr>
              <p:nvPr/>
            </p:nvSpPr>
            <p:spPr>
              <a:xfrm>
                <a:off x="30131739" y="18594585"/>
                <a:ext cx="13564047" cy="2420086"/>
              </a:xfrm>
              <a:prstGeom prst="rect">
                <a:avLst/>
              </a:prstGeom>
              <a:blipFill>
                <a:blip r:embed="rId123"/>
                <a:stretch>
                  <a:fillRect l="-935" t="-2094" r="-1029" b="-7330"/>
                </a:stretch>
              </a:blipFill>
            </p:spPr>
            <p:txBody>
              <a:bodyPr/>
              <a:lstStyle/>
              <a:p>
                <a:r>
                  <a:rPr lang="en-US">
                    <a:noFill/>
                  </a:rPr>
                  <a:t> </a:t>
                </a:r>
              </a:p>
            </p:txBody>
          </p:sp>
        </mc:Fallback>
      </mc:AlternateContent>
      <p:sp>
        <p:nvSpPr>
          <p:cNvPr id="563" name="TextBox 562">
            <a:extLst>
              <a:ext uri="{FF2B5EF4-FFF2-40B4-BE49-F238E27FC236}">
                <a16:creationId xmlns:a16="http://schemas.microsoft.com/office/drawing/2014/main" id="{EEDBBC4B-B2CD-20AE-A447-4C710310C159}"/>
              </a:ext>
            </a:extLst>
          </p:cNvPr>
          <p:cNvSpPr txBox="1"/>
          <p:nvPr/>
        </p:nvSpPr>
        <p:spPr>
          <a:xfrm>
            <a:off x="30131525" y="22630974"/>
            <a:ext cx="13548010" cy="5170646"/>
          </a:xfrm>
          <a:prstGeom prst="rect">
            <a:avLst/>
          </a:prstGeom>
          <a:noFill/>
        </p:spPr>
        <p:txBody>
          <a:bodyPr wrap="square" rtlCol="0">
            <a:spAutoFit/>
          </a:bodyPr>
          <a:lstStyle/>
          <a:p>
            <a:pPr marL="457200" indent="-457200" algn="just">
              <a:buFont typeface="Arial" panose="020B0604020202020204" pitchFamily="34" charset="0"/>
              <a:buChar char="•"/>
            </a:pPr>
            <a:r>
              <a:rPr lang="en-US" sz="3000" dirty="0">
                <a:latin typeface="Goudy Old Style" panose="02020502050305020303" pitchFamily="18" charset="77"/>
              </a:rPr>
              <a:t>We incorporated Lindblad dynamics in the mixed quantum-classical framework of PLDM dynamics for simulating linear and nonlinear spectroscopy of polaritonic systems. Here we treat the non-Markovian feedback of matter bath to the quantum system by PLDM dynamics and the cavity loss is treated within the Markovian Lindblad systems. We can extend this concept to simulate spectroscopy for systems in which there is a separation of </a:t>
            </a:r>
            <a:r>
              <a:rPr lang="en-US" sz="3000" dirty="0" err="1">
                <a:latin typeface="Goudy Old Style" panose="02020502050305020303" pitchFamily="18" charset="77"/>
              </a:rPr>
              <a:t>Markovianity</a:t>
            </a:r>
            <a:r>
              <a:rPr lang="en-US" sz="3000" dirty="0">
                <a:latin typeface="Goudy Old Style" panose="02020502050305020303" pitchFamily="18" charset="77"/>
              </a:rPr>
              <a:t> within certain quantum degrees of freedom. </a:t>
            </a:r>
          </a:p>
          <a:p>
            <a:pPr marL="457200" indent="-457200" algn="just">
              <a:buFont typeface="Arial" panose="020B0604020202020204" pitchFamily="34" charset="0"/>
              <a:buChar char="•"/>
            </a:pPr>
            <a:r>
              <a:rPr lang="en-US" sz="3000" dirty="0">
                <a:latin typeface="Goudy Old Style" panose="02020502050305020303" pitchFamily="18" charset="77"/>
              </a:rPr>
              <a:t>The trajectory-based nature reduces the computation scaling significantly on High-Performance Computing facilities.</a:t>
            </a:r>
          </a:p>
          <a:p>
            <a:pPr marL="457200" indent="-457200" algn="just">
              <a:buFont typeface="Arial" panose="020B0604020202020204" pitchFamily="34" charset="0"/>
              <a:buChar char="•"/>
            </a:pPr>
            <a:r>
              <a:rPr lang="en-US" sz="3000" dirty="0">
                <a:latin typeface="Goudy Old Style" panose="02020502050305020303" pitchFamily="18" charset="77"/>
              </a:rPr>
              <a:t>Through simple model calculations, we showed that 2DES simulations can help properly model the coherent mechanisms in polaritonic systems.</a:t>
            </a:r>
          </a:p>
        </p:txBody>
      </p:sp>
      <p:sp>
        <p:nvSpPr>
          <p:cNvPr id="564" name="TextBox 563">
            <a:extLst>
              <a:ext uri="{FF2B5EF4-FFF2-40B4-BE49-F238E27FC236}">
                <a16:creationId xmlns:a16="http://schemas.microsoft.com/office/drawing/2014/main" id="{C27C3BBF-ACFE-C109-7E21-4F4BF033DCCE}"/>
              </a:ext>
            </a:extLst>
          </p:cNvPr>
          <p:cNvSpPr txBox="1"/>
          <p:nvPr/>
        </p:nvSpPr>
        <p:spPr>
          <a:xfrm>
            <a:off x="30223278" y="29208405"/>
            <a:ext cx="13548010" cy="1815882"/>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latin typeface="Goudy Old Style" panose="02020502050305020303" pitchFamily="18" charset="77"/>
              </a:rPr>
              <a:t>J. </a:t>
            </a:r>
            <a:r>
              <a:rPr lang="en-US" sz="2800" dirty="0" err="1">
                <a:latin typeface="Goudy Old Style" panose="02020502050305020303" pitchFamily="18" charset="77"/>
              </a:rPr>
              <a:t>Provazza</a:t>
            </a:r>
            <a:r>
              <a:rPr lang="en-US" sz="2800" dirty="0">
                <a:latin typeface="Goudy Old Style" panose="02020502050305020303" pitchFamily="18" charset="77"/>
              </a:rPr>
              <a:t>, F. </a:t>
            </a:r>
            <a:r>
              <a:rPr lang="en-US" sz="2800" dirty="0" err="1">
                <a:latin typeface="Goudy Old Style" panose="02020502050305020303" pitchFamily="18" charset="77"/>
              </a:rPr>
              <a:t>Segatta</a:t>
            </a:r>
            <a:r>
              <a:rPr lang="en-US" sz="2800" dirty="0">
                <a:latin typeface="Goudy Old Style" panose="02020502050305020303" pitchFamily="18" charset="77"/>
              </a:rPr>
              <a:t>, M. </a:t>
            </a:r>
            <a:r>
              <a:rPr lang="en-US" sz="2800" dirty="0" err="1">
                <a:latin typeface="Goudy Old Style" panose="02020502050305020303" pitchFamily="18" charset="77"/>
              </a:rPr>
              <a:t>Garavelli</a:t>
            </a:r>
            <a:r>
              <a:rPr lang="en-US" sz="2800" dirty="0">
                <a:latin typeface="Goudy Old Style" panose="02020502050305020303" pitchFamily="18" charset="77"/>
              </a:rPr>
              <a:t>, and D. F. Coker, </a:t>
            </a:r>
            <a:r>
              <a:rPr lang="en-US" sz="2800" b="1" dirty="0">
                <a:latin typeface="Goudy Old Style" panose="02020502050305020303" pitchFamily="18" charset="77"/>
              </a:rPr>
              <a:t>J. Chem. Theory </a:t>
            </a:r>
            <a:r>
              <a:rPr lang="en-US" sz="2800" b="1" dirty="0" err="1">
                <a:latin typeface="Goudy Old Style" panose="02020502050305020303" pitchFamily="18" charset="77"/>
              </a:rPr>
              <a:t>Comput</a:t>
            </a:r>
            <a:r>
              <a:rPr lang="en-US" sz="2800" b="1" dirty="0">
                <a:latin typeface="Goudy Old Style" panose="02020502050305020303" pitchFamily="18" charset="77"/>
              </a:rPr>
              <a:t>. 14, 856–866 (2018)</a:t>
            </a:r>
          </a:p>
          <a:p>
            <a:pPr marL="457200" indent="-457200" algn="just">
              <a:buFont typeface="Arial" panose="020B0604020202020204" pitchFamily="34" charset="0"/>
              <a:buChar char="•"/>
            </a:pPr>
            <a:r>
              <a:rPr lang="en-US" sz="2800" dirty="0">
                <a:effectLst/>
                <a:latin typeface="Goudy Old Style" panose="02020502050305020303" pitchFamily="18" charset="77"/>
              </a:rPr>
              <a:t>E. </a:t>
            </a:r>
            <a:r>
              <a:rPr lang="en-US" sz="2800" dirty="0" err="1">
                <a:effectLst/>
                <a:latin typeface="Goudy Old Style" panose="02020502050305020303" pitchFamily="18" charset="77"/>
              </a:rPr>
              <a:t>Koessler</a:t>
            </a:r>
            <a:r>
              <a:rPr lang="en-US" sz="2800" dirty="0">
                <a:effectLst/>
                <a:latin typeface="Goudy Old Style" panose="02020502050305020303" pitchFamily="18" charset="77"/>
              </a:rPr>
              <a:t>, A. Mandal, and P. </a:t>
            </a:r>
            <a:r>
              <a:rPr lang="en-US" sz="2800" dirty="0" err="1">
                <a:effectLst/>
                <a:latin typeface="Goudy Old Style" panose="02020502050305020303" pitchFamily="18" charset="77"/>
              </a:rPr>
              <a:t>Huo</a:t>
            </a:r>
            <a:r>
              <a:rPr lang="en-US" sz="2800" dirty="0">
                <a:effectLst/>
                <a:latin typeface="Goudy Old Style" panose="02020502050305020303" pitchFamily="18" charset="77"/>
              </a:rPr>
              <a:t> </a:t>
            </a:r>
            <a:r>
              <a:rPr lang="en-US" sz="2800" b="1" dirty="0">
                <a:effectLst/>
                <a:latin typeface="Goudy Old Style" panose="02020502050305020303" pitchFamily="18" charset="77"/>
              </a:rPr>
              <a:t>J. Chem. Phys. (2022)</a:t>
            </a:r>
          </a:p>
          <a:p>
            <a:pPr marL="457200" indent="-457200" algn="just">
              <a:buFont typeface="Arial" panose="020B0604020202020204" pitchFamily="34" charset="0"/>
              <a:buChar char="•"/>
            </a:pPr>
            <a:r>
              <a:rPr lang="en-US" sz="2800" dirty="0">
                <a:latin typeface="Goudy Old Style" panose="02020502050305020303" pitchFamily="18" charset="77"/>
              </a:rPr>
              <a:t>P. </a:t>
            </a:r>
            <a:r>
              <a:rPr lang="en-US" sz="2800" dirty="0" err="1">
                <a:latin typeface="Goudy Old Style" panose="02020502050305020303" pitchFamily="18" charset="77"/>
              </a:rPr>
              <a:t>Huo</a:t>
            </a:r>
            <a:r>
              <a:rPr lang="en-US" sz="2800" dirty="0">
                <a:latin typeface="Goudy Old Style" panose="02020502050305020303" pitchFamily="18" charset="77"/>
              </a:rPr>
              <a:t> and D. F. Coker, </a:t>
            </a:r>
            <a:r>
              <a:rPr lang="en-US" sz="2800" b="1" dirty="0">
                <a:latin typeface="Goudy Old Style" panose="02020502050305020303" pitchFamily="18" charset="77"/>
              </a:rPr>
              <a:t>J. Chem. Phys. 135, 201101 (2011)</a:t>
            </a:r>
            <a:endParaRPr lang="en-US" sz="2800" b="1" dirty="0">
              <a:effectLst/>
              <a:latin typeface="Goudy Old Style" panose="02020502050305020303" pitchFamily="18" charset="77"/>
            </a:endParaRPr>
          </a:p>
        </p:txBody>
      </p:sp>
      <p:pic>
        <p:nvPicPr>
          <p:cNvPr id="568" name="Graphic 567">
            <a:extLst>
              <a:ext uri="{FF2B5EF4-FFF2-40B4-BE49-F238E27FC236}">
                <a16:creationId xmlns:a16="http://schemas.microsoft.com/office/drawing/2014/main" id="{6BACAF74-E21C-A7F8-1708-6A9F072E980B}"/>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8614465" y="31168576"/>
            <a:ext cx="1695476" cy="1695476"/>
          </a:xfrm>
          <a:prstGeom prst="rect">
            <a:avLst/>
          </a:prstGeom>
        </p:spPr>
      </p:pic>
    </p:spTree>
    <p:extLst>
      <p:ext uri="{BB962C8B-B14F-4D97-AF65-F5344CB8AC3E}">
        <p14:creationId xmlns:p14="http://schemas.microsoft.com/office/powerpoint/2010/main" val="166544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20412</TotalTime>
  <Words>775</Words>
  <Application>Microsoft Macintosh PowerPoint</Application>
  <PresentationFormat>Custom</PresentationFormat>
  <Paragraphs>121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Cambria Math</vt:lpstr>
      <vt:lpstr>Goudy Old Style</vt:lpstr>
      <vt:lpstr>Nexa Light</vt:lpstr>
      <vt:lpstr>Times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Mandal, Arkajit</dc:creator>
  <cp:lastModifiedBy>Mondal, Mohammad Elious</cp:lastModifiedBy>
  <cp:revision>292</cp:revision>
  <cp:lastPrinted>2019-07-29T18:33:27Z</cp:lastPrinted>
  <dcterms:created xsi:type="dcterms:W3CDTF">2017-07-18T17:15:08Z</dcterms:created>
  <dcterms:modified xsi:type="dcterms:W3CDTF">2023-06-26T13:10:33Z</dcterms:modified>
</cp:coreProperties>
</file>